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48" r:id="rId2"/>
    <p:sldId id="257" r:id="rId3"/>
    <p:sldId id="406" r:id="rId4"/>
    <p:sldId id="352" r:id="rId5"/>
    <p:sldId id="402" r:id="rId6"/>
    <p:sldId id="357" r:id="rId7"/>
    <p:sldId id="419" r:id="rId8"/>
    <p:sldId id="407" r:id="rId9"/>
    <p:sldId id="390" r:id="rId10"/>
    <p:sldId id="416" r:id="rId11"/>
    <p:sldId id="417" r:id="rId12"/>
    <p:sldId id="408" r:id="rId13"/>
    <p:sldId id="418" r:id="rId14"/>
    <p:sldId id="405" r:id="rId15"/>
    <p:sldId id="410" r:id="rId16"/>
    <p:sldId id="414" r:id="rId17"/>
    <p:sldId id="409" r:id="rId18"/>
    <p:sldId id="412" r:id="rId19"/>
    <p:sldId id="350" r:id="rId20"/>
    <p:sldId id="373" r:id="rId21"/>
    <p:sldId id="393" r:id="rId22"/>
    <p:sldId id="356" r:id="rId23"/>
    <p:sldId id="396" r:id="rId24"/>
    <p:sldId id="395" r:id="rId25"/>
    <p:sldId id="403" r:id="rId26"/>
    <p:sldId id="369" r:id="rId27"/>
    <p:sldId id="361" r:id="rId28"/>
    <p:sldId id="365" r:id="rId29"/>
    <p:sldId id="362" r:id="rId30"/>
    <p:sldId id="363" r:id="rId31"/>
    <p:sldId id="364" r:id="rId32"/>
    <p:sldId id="366" r:id="rId33"/>
    <p:sldId id="404" r:id="rId34"/>
    <p:sldId id="351" r:id="rId35"/>
    <p:sldId id="383" r:id="rId36"/>
    <p:sldId id="376" r:id="rId37"/>
    <p:sldId id="358" r:id="rId38"/>
    <p:sldId id="349" r:id="rId39"/>
    <p:sldId id="360" r:id="rId40"/>
    <p:sldId id="382" r:id="rId41"/>
    <p:sldId id="359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honda Daniels" initials="R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86D6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/>
    <p:restoredTop sz="95769" autoAdjust="0"/>
  </p:normalViewPr>
  <p:slideViewPr>
    <p:cSldViewPr snapToObjects="1">
      <p:cViewPr varScale="1">
        <p:scale>
          <a:sx n="113" d="100"/>
          <a:sy n="113" d="100"/>
        </p:scale>
        <p:origin x="22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1C366-6BBB-FA45-BB7E-C55526E75AA5}" type="datetimeFigureOut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458C-917F-9643-A8D1-91F0FDFC4E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20D34-A8A5-F446-ADA2-100CED0330B7}" type="datetimeFigureOut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690A-BF1D-D946-88A8-1A6993DFA0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8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57C4-4E1C-DE49-A5EC-247E36EE55D6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B19-33F6-8442-B259-333FFABC24FE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54D-D7A3-554B-B6BC-656E148FB02A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2B526-E8C5-D046-BC97-F3487B38D517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2D3-794C-9241-B052-9D4031278779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15A99-6E1F-ED40-853D-9051BB57A3DA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7EAE-7398-484D-B733-9BF0D4574176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D82C-2987-4B4B-BFC0-72D17400573A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FC31-CA94-5843-A26D-75EEA0F46B50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4717-47B2-BC4E-83CD-05BCEBFEF7B7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9E2E-2FE9-664F-8BBA-DA19FE223B94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96CD-8832-8746-91A3-D4AE58C4F85F}" type="datetime1">
              <a:rPr lang="en-US" smtClean="0"/>
              <a:pPr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AE59E01-3D0C-6247-A7BF-DB987AE2E1E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PS_Logo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43" y="6429326"/>
            <a:ext cx="978408" cy="3718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86D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hyperlink" Target="mailto:rhdaniels@bigpond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hyperlink" Target="http://www.austplants.com.au/" TargetMode="External"/><Relationship Id="rId7" Type="http://schemas.openxmlformats.org/officeDocument/2006/relationships/image" Target="../media/image78.emf"/><Relationship Id="rId2" Type="http://schemas.openxmlformats.org/officeDocument/2006/relationships/hyperlink" Target="mailto:rhdaniels@bigpond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hyperlink" Target="http://www.anpsa.org.au" TargetMode="External"/><Relationship Id="rId9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60648"/>
            <a:ext cx="8458200" cy="1470025"/>
          </a:xfrm>
        </p:spPr>
        <p:txBody>
          <a:bodyPr>
            <a:normAutofit/>
          </a:bodyPr>
          <a:lstStyle/>
          <a:p>
            <a:r>
              <a:rPr lang="en-US" sz="4000" b="1" dirty="0"/>
              <a:t>Beautiful banksias</a:t>
            </a:r>
            <a:br>
              <a:rPr lang="en-US" sz="40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834108"/>
            <a:ext cx="6400800" cy="115218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Rhonda Daniels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Sutherland Shire Environmental Citizen of the Year 2025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Australian Plants Society</a:t>
            </a:r>
          </a:p>
          <a:p>
            <a:pPr algn="l"/>
            <a:r>
              <a:rPr lang="en-US" dirty="0">
                <a:solidFill>
                  <a:schemeClr val="tx1"/>
                </a:solidFill>
                <a:hlinkClick r:id="rId2"/>
              </a:rPr>
              <a:t>rhdaniels@bigpond.com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2800" y="6400800"/>
            <a:ext cx="1905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173_1_011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8562" y="1318963"/>
            <a:ext cx="2203478" cy="3149374"/>
          </a:xfrm>
          <a:prstGeom prst="rect">
            <a:avLst/>
          </a:prstGeom>
        </p:spPr>
      </p:pic>
      <p:pic>
        <p:nvPicPr>
          <p:cNvPr id="9" name="Picture 8" descr="B spinulosa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18963"/>
            <a:ext cx="2351413" cy="3135218"/>
          </a:xfrm>
          <a:prstGeom prst="rect">
            <a:avLst/>
          </a:prstGeom>
        </p:spPr>
      </p:pic>
      <p:pic>
        <p:nvPicPr>
          <p:cNvPr id="4" name="Picture 3" descr="DSCN8690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4247" y="1318963"/>
            <a:ext cx="2008179" cy="3135218"/>
          </a:xfrm>
          <a:prstGeom prst="rect">
            <a:avLst/>
          </a:prstGeom>
        </p:spPr>
      </p:pic>
      <p:pic>
        <p:nvPicPr>
          <p:cNvPr id="5" name="Picture 4" descr="APS_Logo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099756"/>
            <a:ext cx="1785966" cy="6787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AC734A-0C8F-8AAB-81A6-4AD350A59B9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0535" y="2004008"/>
            <a:ext cx="3135218" cy="17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4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Aboriginal and Colonial times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Banksia botany, flowers and seeds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Joseph Banks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Local banksias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Enjoying native plants in public gardens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68269C-B3DD-677B-4DC1-B5E472C7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122972"/>
            <a:ext cx="4812776" cy="27095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Aboriginal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229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Names for banksias</a:t>
            </a:r>
          </a:p>
          <a:p>
            <a:r>
              <a:rPr lang="en-US" dirty="0"/>
              <a:t>Variable, names often referred to </a:t>
            </a:r>
            <a:br>
              <a:rPr lang="en-US" dirty="0"/>
            </a:br>
            <a:r>
              <a:rPr lang="en-US" dirty="0"/>
              <a:t>functions, uses or habitats</a:t>
            </a:r>
          </a:p>
          <a:p>
            <a:r>
              <a:rPr lang="en-US" dirty="0" err="1"/>
              <a:t>Dharawal</a:t>
            </a:r>
            <a:r>
              <a:rPr lang="en-US" dirty="0"/>
              <a:t> country</a:t>
            </a:r>
          </a:p>
          <a:p>
            <a:pPr lvl="1"/>
            <a:r>
              <a:rPr lang="en-US" dirty="0" err="1"/>
              <a:t>Wattun’goori</a:t>
            </a:r>
            <a:endParaRPr lang="en-US" dirty="0"/>
          </a:p>
          <a:p>
            <a:pPr lvl="1"/>
            <a:r>
              <a:rPr lang="en-US" dirty="0" err="1"/>
              <a:t>Wattangaree</a:t>
            </a:r>
            <a:endParaRPr lang="en-US" dirty="0"/>
          </a:p>
          <a:p>
            <a:pPr lvl="1"/>
            <a:r>
              <a:rPr lang="en-US" dirty="0" err="1"/>
              <a:t>Wattung-Urree</a:t>
            </a:r>
            <a:endParaRPr lang="en-US" dirty="0"/>
          </a:p>
          <a:p>
            <a:pPr lvl="1"/>
            <a:r>
              <a:rPr lang="en-US" dirty="0" err="1"/>
              <a:t>Wadhangarii</a:t>
            </a:r>
            <a:endParaRPr lang="en-US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r>
              <a:rPr lang="en-US" b="1" dirty="0"/>
              <a:t>Uses of banksias</a:t>
            </a:r>
            <a:endParaRPr lang="en-AU" b="1" dirty="0"/>
          </a:p>
          <a:p>
            <a:r>
              <a:rPr lang="en-US" dirty="0"/>
              <a:t>Drank nectar from flowers and soaked flowers in water</a:t>
            </a:r>
            <a:endParaRPr lang="en-AU" dirty="0"/>
          </a:p>
          <a:p>
            <a:r>
              <a:rPr lang="en-US" dirty="0"/>
              <a:t>Hunted nectar-feeding birds</a:t>
            </a:r>
          </a:p>
          <a:p>
            <a:r>
              <a:rPr lang="en-US" dirty="0"/>
              <a:t>Used flower cones to carry embers of fire</a:t>
            </a:r>
          </a:p>
          <a:p>
            <a:r>
              <a:rPr lang="en-US" dirty="0"/>
              <a:t>Used styles for combs and art brushes</a:t>
            </a:r>
          </a:p>
          <a:p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3B376-48A4-B48B-C3B5-A89DA9267558}"/>
              </a:ext>
            </a:extLst>
          </p:cNvPr>
          <p:cNvSpPr txBox="1"/>
          <p:nvPr/>
        </p:nvSpPr>
        <p:spPr>
          <a:xfrm>
            <a:off x="6516216" y="3468538"/>
            <a:ext cx="2627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dharawalstories.com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/wp-content/uploads/2015/05/wattungoori922kb.pdf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ADE7B5-A047-76B6-46F5-EA75AEFC89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8640"/>
            <a:ext cx="2512816" cy="32849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2011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Banksias “discovered”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6509"/>
            <a:ext cx="8579296" cy="4830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Joseph Banks in Australia, 1770</a:t>
            </a:r>
          </a:p>
          <a:p>
            <a:r>
              <a:rPr lang="en-US" dirty="0"/>
              <a:t>Collected many specimens with Solander, but did not name them</a:t>
            </a:r>
            <a:endParaRPr lang="en-AU" dirty="0"/>
          </a:p>
          <a:p>
            <a:pPr lvl="1"/>
            <a:r>
              <a:rPr lang="en-US" dirty="0" err="1"/>
              <a:t>Kurnell</a:t>
            </a:r>
            <a:r>
              <a:rPr lang="en-US" dirty="0"/>
              <a:t>/Botany Bay in April 1770:</a:t>
            </a:r>
            <a:br>
              <a:rPr lang="en-US" dirty="0"/>
            </a:br>
            <a:r>
              <a:rPr lang="en-US" i="1" dirty="0"/>
              <a:t>Banksia serrata</a:t>
            </a:r>
            <a:r>
              <a:rPr lang="en-US" dirty="0"/>
              <a:t>, </a:t>
            </a:r>
            <a:r>
              <a:rPr lang="en-US" i="1" dirty="0"/>
              <a:t>Banksia integrifolia</a:t>
            </a:r>
            <a:r>
              <a:rPr lang="en-US" dirty="0"/>
              <a:t> and </a:t>
            </a:r>
            <a:r>
              <a:rPr lang="en-US" i="1" dirty="0"/>
              <a:t>Banksia </a:t>
            </a:r>
            <a:r>
              <a:rPr lang="en-US" i="1" dirty="0" err="1"/>
              <a:t>ericifolia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Qld: </a:t>
            </a:r>
            <a:r>
              <a:rPr lang="en-US" i="1" dirty="0"/>
              <a:t>Banksia dentata</a:t>
            </a:r>
            <a:r>
              <a:rPr lang="en-US" dirty="0"/>
              <a:t> </a:t>
            </a:r>
          </a:p>
          <a:p>
            <a:r>
              <a:rPr lang="en-US" dirty="0"/>
              <a:t>Kept 250,000 word journal</a:t>
            </a:r>
            <a:endParaRPr lang="en-AU" dirty="0"/>
          </a:p>
          <a:p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 descr="Screen shot 2019-11-26 at 8.50.18 PM.png">
            <a:extLst>
              <a:ext uri="{FF2B5EF4-FFF2-40B4-BE49-F238E27FC236}">
                <a16:creationId xmlns:a16="http://schemas.microsoft.com/office/drawing/2014/main" id="{B5F27B77-1CFB-51C4-FDC8-27BB31A94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084" y="3863068"/>
            <a:ext cx="2133600" cy="2978861"/>
          </a:xfrm>
          <a:prstGeom prst="rect">
            <a:avLst/>
          </a:prstGeom>
        </p:spPr>
      </p:pic>
      <p:pic>
        <p:nvPicPr>
          <p:cNvPr id="5" name="Content Placeholder 7" descr="Captainjamescookportrait.jpg">
            <a:extLst>
              <a:ext uri="{FF2B5EF4-FFF2-40B4-BE49-F238E27FC236}">
                <a16:creationId xmlns:a16="http://schemas.microsoft.com/office/drawing/2014/main" id="{45B25BA3-391F-552E-2EA9-81EEE903C6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890" r="-56890"/>
          <a:stretch/>
        </p:blipFill>
        <p:spPr>
          <a:xfrm>
            <a:off x="4972214" y="3798332"/>
            <a:ext cx="5648458" cy="3043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719CE-B0DA-9DF9-555B-D17B1EB64B05}"/>
              </a:ext>
            </a:extLst>
          </p:cNvPr>
          <p:cNvSpPr txBox="1"/>
          <p:nvPr/>
        </p:nvSpPr>
        <p:spPr>
          <a:xfrm>
            <a:off x="6261248" y="3003759"/>
            <a:ext cx="29192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Captain James Cook (1728–1779)</a:t>
            </a:r>
            <a:br>
              <a:rPr lang="en-US" sz="1400" dirty="0">
                <a:latin typeface="Arial"/>
                <a:cs typeface="Arial"/>
              </a:rPr>
            </a:br>
            <a:r>
              <a:rPr lang="en-US" sz="1400" dirty="0">
                <a:latin typeface="Arial"/>
                <a:cs typeface="Arial"/>
              </a:rPr>
              <a:t>By Nathaniel Dance 1776</a:t>
            </a:r>
          </a:p>
          <a:p>
            <a:r>
              <a:rPr lang="en-US" sz="1400" dirty="0">
                <a:latin typeface="Arial"/>
                <a:cs typeface="Arial"/>
              </a:rPr>
              <a:t>Commissioned by Joseph Banks</a:t>
            </a:r>
          </a:p>
        </p:txBody>
      </p:sp>
    </p:spTree>
    <p:extLst>
      <p:ext uri="{BB962C8B-B14F-4D97-AF65-F5344CB8AC3E}">
        <p14:creationId xmlns:p14="http://schemas.microsoft.com/office/powerpoint/2010/main" val="258812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Banksia genus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6509"/>
            <a:ext cx="8579296" cy="483076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Named and published in 1782 by son of Carl Linnaeus </a:t>
            </a:r>
            <a:br>
              <a:rPr lang="en-US" dirty="0"/>
            </a:br>
            <a:r>
              <a:rPr lang="en-US" dirty="0"/>
              <a:t>with </a:t>
            </a:r>
            <a:r>
              <a:rPr lang="en-US" i="1" dirty="0"/>
              <a:t>Banksia serrata</a:t>
            </a:r>
            <a:r>
              <a:rPr lang="en-US" dirty="0"/>
              <a:t> as the ‘type species’</a:t>
            </a:r>
          </a:p>
          <a:p>
            <a:r>
              <a:rPr lang="en-US" dirty="0"/>
              <a:t>Proteaceae family inc </a:t>
            </a:r>
            <a:r>
              <a:rPr lang="en-US" i="1" dirty="0"/>
              <a:t>Grevillea</a:t>
            </a:r>
            <a:r>
              <a:rPr lang="en-US" dirty="0"/>
              <a:t>, </a:t>
            </a:r>
            <a:r>
              <a:rPr lang="en-US" i="1" dirty="0"/>
              <a:t>Hakea</a:t>
            </a:r>
            <a:r>
              <a:rPr lang="en-US" dirty="0"/>
              <a:t>, </a:t>
            </a:r>
            <a:r>
              <a:rPr lang="en-US" i="1" dirty="0" err="1"/>
              <a:t>Isopogon</a:t>
            </a:r>
            <a:r>
              <a:rPr lang="en-US" dirty="0"/>
              <a:t>, </a:t>
            </a:r>
            <a:r>
              <a:rPr lang="en-US" i="1" dirty="0" err="1"/>
              <a:t>Petrophile</a:t>
            </a:r>
            <a:r>
              <a:rPr lang="en-US" i="1" dirty="0"/>
              <a:t>, Persoonia</a:t>
            </a:r>
            <a:r>
              <a:rPr lang="en-US" dirty="0"/>
              <a:t> and </a:t>
            </a:r>
            <a:r>
              <a:rPr lang="en-US" i="1" dirty="0" err="1"/>
              <a:t>Telopea</a:t>
            </a:r>
            <a:r>
              <a:rPr lang="en-US" dirty="0"/>
              <a:t> </a:t>
            </a:r>
          </a:p>
          <a:p>
            <a:pPr lvl="0">
              <a:spcBef>
                <a:spcPts val="1680"/>
              </a:spcBef>
            </a:pPr>
            <a:r>
              <a:rPr lang="en-US" dirty="0"/>
              <a:t>About 100 species, subspecies and varieties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most species in south-western WA and inland </a:t>
            </a:r>
          </a:p>
          <a:p>
            <a:pPr lvl="1">
              <a:spcBef>
                <a:spcPts val="0"/>
              </a:spcBef>
            </a:pPr>
            <a:r>
              <a:rPr lang="en-US" dirty="0"/>
              <a:t>about 15 species on the east coast</a:t>
            </a:r>
          </a:p>
          <a:p>
            <a:pPr lvl="1">
              <a:spcBef>
                <a:spcPts val="0"/>
              </a:spcBef>
            </a:pPr>
            <a:r>
              <a:rPr lang="en-US" dirty="0"/>
              <a:t>1 tropical species </a:t>
            </a:r>
            <a:r>
              <a:rPr lang="en-US" i="1" dirty="0"/>
              <a:t>B. dentata </a:t>
            </a:r>
            <a:r>
              <a:rPr lang="en-US" dirty="0"/>
              <a:t>(also in New Guinea)</a:t>
            </a:r>
            <a:endParaRPr lang="en-US" i="1" dirty="0"/>
          </a:p>
          <a:p>
            <a:pPr>
              <a:spcBef>
                <a:spcPts val="1080"/>
              </a:spcBef>
            </a:pPr>
            <a:r>
              <a:rPr lang="en-US" dirty="0"/>
              <a:t>Lumpers vs splitters taxonomy debate</a:t>
            </a:r>
          </a:p>
          <a:p>
            <a:pPr lvl="1"/>
            <a:r>
              <a:rPr lang="en-US" i="1" dirty="0"/>
              <a:t>Dryandra</a:t>
            </a:r>
            <a:r>
              <a:rPr lang="en-US" dirty="0"/>
              <a:t> now in </a:t>
            </a:r>
            <a:r>
              <a:rPr lang="en-US" i="1" dirty="0"/>
              <a:t>Banksia</a:t>
            </a:r>
            <a:endParaRPr lang="en-AU" dirty="0"/>
          </a:p>
          <a:p>
            <a:pPr lvl="1"/>
            <a:endParaRPr lang="en-AU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19E0B0-FEF6-BEBB-8C23-B72D2C528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95917" y="4209917"/>
            <a:ext cx="3388462" cy="19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5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Banksia flowers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8416"/>
            <a:ext cx="8229600" cy="5322912"/>
          </a:xfrm>
        </p:spPr>
        <p:txBody>
          <a:bodyPr>
            <a:normAutofit/>
          </a:bodyPr>
          <a:lstStyle/>
          <a:p>
            <a:r>
              <a:rPr lang="en-US" dirty="0"/>
              <a:t>Autumn and winter, long-lasting</a:t>
            </a:r>
            <a:endParaRPr lang="en-AU" dirty="0"/>
          </a:p>
          <a:p>
            <a:r>
              <a:rPr lang="en-US" dirty="0"/>
              <a:t>Creams, yellows, oranges, reds</a:t>
            </a:r>
          </a:p>
          <a:p>
            <a:r>
              <a:rPr lang="en-US" dirty="0"/>
              <a:t>Colour changes as flowers develop and open</a:t>
            </a:r>
            <a:endParaRPr lang="en-AU" dirty="0"/>
          </a:p>
          <a:p>
            <a:r>
              <a:rPr lang="en-US" dirty="0"/>
              <a:t>Large, cylindrical flower spike</a:t>
            </a:r>
          </a:p>
          <a:p>
            <a:r>
              <a:rPr lang="en-US" dirty="0"/>
              <a:t>Each spike has many individual flowers, </a:t>
            </a:r>
            <a:br>
              <a:rPr lang="en-US" dirty="0"/>
            </a:br>
            <a:r>
              <a:rPr lang="en-US" dirty="0"/>
              <a:t>up to 6,000 on </a:t>
            </a:r>
            <a:r>
              <a:rPr lang="en-US" i="1" dirty="0"/>
              <a:t>Banksia grandis</a:t>
            </a:r>
            <a:endParaRPr lang="en-US" dirty="0"/>
          </a:p>
          <a:p>
            <a:r>
              <a:rPr lang="en-US" dirty="0"/>
              <a:t>Flower opening: </a:t>
            </a:r>
          </a:p>
          <a:p>
            <a:pPr lvl="1"/>
            <a:r>
              <a:rPr lang="en-US" dirty="0"/>
              <a:t>in species with a straight or gently curved style, </a:t>
            </a:r>
            <a:br>
              <a:rPr lang="en-US" dirty="0"/>
            </a:br>
            <a:r>
              <a:rPr lang="en-US" dirty="0"/>
              <a:t>the flowers open from the base of the spike </a:t>
            </a:r>
          </a:p>
          <a:p>
            <a:pPr lvl="1"/>
            <a:r>
              <a:rPr lang="en-US" dirty="0"/>
              <a:t>in most species with a hooked style, the top flowers open first</a:t>
            </a:r>
          </a:p>
          <a:p>
            <a:r>
              <a:rPr lang="en-US" dirty="0"/>
              <a:t>Lots of nectar: “honeysuckles”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 descr="Banksia_menziesii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0259" y="38611"/>
            <a:ext cx="2387811" cy="3462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menziesii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4607" y="3193232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menziesii</a:t>
            </a:r>
          </a:p>
        </p:txBody>
      </p:sp>
    </p:spTree>
    <p:extLst>
      <p:ext uri="{BB962C8B-B14F-4D97-AF65-F5344CB8AC3E}">
        <p14:creationId xmlns:p14="http://schemas.microsoft.com/office/powerpoint/2010/main" val="1362247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BBCB38-BC96-5B0F-1F9D-B0913C5A7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332656"/>
            <a:ext cx="7642726" cy="60486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B605B-CE08-BA4A-07EA-EB81E022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49C53-4489-3B54-059A-860DEC6CC238}"/>
              </a:ext>
            </a:extLst>
          </p:cNvPr>
          <p:cNvSpPr txBox="1"/>
          <p:nvPr/>
        </p:nvSpPr>
        <p:spPr>
          <a:xfrm>
            <a:off x="539552" y="6453336"/>
            <a:ext cx="626469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www.anbg.gov.au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/banksia/banksia-serrata-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illust.jpg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53444E-9218-FBD1-C676-67E6799789DD}"/>
              </a:ext>
            </a:extLst>
          </p:cNvPr>
          <p:cNvSpPr/>
          <p:nvPr/>
        </p:nvSpPr>
        <p:spPr>
          <a:xfrm>
            <a:off x="6372200" y="2636912"/>
            <a:ext cx="2592288" cy="38164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0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Banksia seeds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8416"/>
            <a:ext cx="5665200" cy="5322912"/>
          </a:xfrm>
        </p:spPr>
        <p:txBody>
          <a:bodyPr>
            <a:normAutofit/>
          </a:bodyPr>
          <a:lstStyle/>
          <a:p>
            <a:r>
              <a:rPr lang="en-US" dirty="0"/>
              <a:t>Pollinated by animals (bees, birds and small mammals)</a:t>
            </a:r>
          </a:p>
          <a:p>
            <a:r>
              <a:rPr lang="en-US" dirty="0"/>
              <a:t>Some flowers mature into woody seed follicles  (&lt;2% of flowers per spike)</a:t>
            </a:r>
          </a:p>
          <a:p>
            <a:r>
              <a:rPr lang="en-US" dirty="0"/>
              <a:t>Often need heat to open and release the seed, with papery wing and separator</a:t>
            </a:r>
            <a:endParaRPr lang="en-AU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Some regenerate after fire from a lignotuber </a:t>
            </a:r>
            <a:br>
              <a:rPr lang="en-US" dirty="0"/>
            </a:br>
            <a:r>
              <a:rPr lang="en-US" dirty="0"/>
              <a:t>and can be pruned hard </a:t>
            </a:r>
            <a:br>
              <a:rPr lang="en-US" dirty="0"/>
            </a:br>
            <a:r>
              <a:rPr lang="en-US" dirty="0"/>
              <a:t>– </a:t>
            </a:r>
            <a:r>
              <a:rPr lang="en-US" i="1" dirty="0"/>
              <a:t>B. serrata</a:t>
            </a:r>
            <a:r>
              <a:rPr lang="en-US" dirty="0"/>
              <a:t>, </a:t>
            </a:r>
            <a:r>
              <a:rPr lang="en-US" i="1" dirty="0"/>
              <a:t>B. integrifolia </a:t>
            </a:r>
            <a:r>
              <a:rPr lang="en-US" dirty="0"/>
              <a:t>and</a:t>
            </a:r>
            <a:r>
              <a:rPr lang="en-US" i="1" dirty="0"/>
              <a:t> B. spinulosa</a:t>
            </a:r>
            <a:endParaRPr lang="en-US" dirty="0"/>
          </a:p>
          <a:p>
            <a:pPr lvl="0"/>
            <a:r>
              <a:rPr lang="en-US" dirty="0"/>
              <a:t>Others killed in fire and regenerate from </a:t>
            </a:r>
            <a:br>
              <a:rPr lang="en-US" dirty="0"/>
            </a:br>
            <a:r>
              <a:rPr lang="en-US" dirty="0"/>
              <a:t>seed, often released by heat – </a:t>
            </a:r>
            <a:r>
              <a:rPr lang="en-US" i="1" dirty="0"/>
              <a:t>B. </a:t>
            </a:r>
            <a:r>
              <a:rPr lang="en-US" i="1" dirty="0" err="1"/>
              <a:t>ericifolia</a:t>
            </a:r>
            <a:r>
              <a:rPr lang="en-US" dirty="0"/>
              <a:t> 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 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menziesii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6509" y="3049215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menziesii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1A822E-65A2-1CB6-2585-9102009229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00" y="4603856"/>
            <a:ext cx="3005525" cy="2254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0B49FF-464A-17EF-B41F-76CF7CB3FC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00" y="486300"/>
            <a:ext cx="3005525" cy="40073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39A552-F88E-58CE-846C-35583C46468B}"/>
              </a:ext>
            </a:extLst>
          </p:cNvPr>
          <p:cNvSpPr txBox="1"/>
          <p:nvPr/>
        </p:nvSpPr>
        <p:spPr>
          <a:xfrm>
            <a:off x="6247014" y="4157773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serrata</a:t>
            </a:r>
          </a:p>
        </p:txBody>
      </p:sp>
    </p:spTree>
    <p:extLst>
      <p:ext uri="{BB962C8B-B14F-4D97-AF65-F5344CB8AC3E}">
        <p14:creationId xmlns:p14="http://schemas.microsoft.com/office/powerpoint/2010/main" val="414720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498178"/>
          </a:xfrm>
        </p:spPr>
        <p:txBody>
          <a:bodyPr>
            <a:normAutofit/>
          </a:bodyPr>
          <a:lstStyle/>
          <a:p>
            <a:r>
              <a:rPr lang="en-US" dirty="0"/>
              <a:t>Lifecycle </a:t>
            </a:r>
            <a:br>
              <a:rPr lang="en-US" dirty="0"/>
            </a:br>
            <a:r>
              <a:rPr lang="en-US" dirty="0"/>
              <a:t>of a banksia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8597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Banksia menziesii  </a:t>
            </a:r>
            <a:br>
              <a:rPr lang="en-US" dirty="0"/>
            </a:br>
            <a:r>
              <a:rPr lang="en-US" dirty="0"/>
              <a:t>by Philippa Nikulinsky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180618173728-001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8934" y="68660"/>
            <a:ext cx="5351287" cy="678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03AF7-35CB-5AED-9AA1-04500AAFB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9C1F54E-9403-A7A8-48DB-31BC5294AB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91845" y="1508004"/>
            <a:ext cx="6858005" cy="38610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6BAF09-5037-9F95-7AC1-B7485B3E26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7843" y="1508225"/>
            <a:ext cx="6858000" cy="38610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ECD4BB-18DB-C813-99F3-9536036D6704}"/>
              </a:ext>
            </a:extLst>
          </p:cNvPr>
          <p:cNvSpPr txBox="1"/>
          <p:nvPr/>
        </p:nvSpPr>
        <p:spPr>
          <a:xfrm>
            <a:off x="6629" y="6367660"/>
            <a:ext cx="1541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</a:t>
            </a:r>
            <a:r>
              <a:rPr lang="en-US" sz="1400" i="1" dirty="0" err="1">
                <a:solidFill>
                  <a:schemeClr val="bg1"/>
                </a:solidFill>
                <a:latin typeface="Arial"/>
                <a:cs typeface="Arial"/>
              </a:rPr>
              <a:t>robur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(B. Simpson)</a:t>
            </a:r>
          </a:p>
        </p:txBody>
      </p:sp>
    </p:spTree>
    <p:extLst>
      <p:ext uri="{BB962C8B-B14F-4D97-AF65-F5344CB8AC3E}">
        <p14:creationId xmlns:p14="http://schemas.microsoft.com/office/powerpoint/2010/main" val="4275380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7C9A0-A59E-9EE8-4BF8-9946AFE2E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0E09227-EA43-FA51-C2D0-6BA37E186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4929" y="1498160"/>
            <a:ext cx="6841778" cy="385192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9E4FAE-4D86-8B27-5951-8FFC6D4F53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5655" y="1514694"/>
            <a:ext cx="6858000" cy="38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6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B0A13-F32D-31CD-2738-AE57E0A8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965A2E-4941-AD79-211A-0250B30551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69" y="28550"/>
            <a:ext cx="6050118" cy="34062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97D979-9084-7DBD-D704-64B456C735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69" y="3479168"/>
            <a:ext cx="6050118" cy="34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63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EB4D41-982E-4734-3FA2-0A8DDF40E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12" y="0"/>
            <a:ext cx="5976664" cy="33648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99B68-CEA1-E2BF-D0D4-096D3A63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C1139E-E8D0-10AD-F31A-0B9ED3AE5A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12" y="3493140"/>
            <a:ext cx="6003139" cy="337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55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68127-B234-4616-48C6-6D3A2ACA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98BC96-F4A5-C6B4-16A5-8534A67487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8472" y="1498473"/>
            <a:ext cx="6858000" cy="3861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C3791E-DDFD-EC99-47CB-34F46ACAD6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4473" y="1519377"/>
            <a:ext cx="6858000" cy="38610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B65657-BC70-6DC0-3114-A9D7A4E2E7E8}"/>
              </a:ext>
            </a:extLst>
          </p:cNvPr>
          <p:cNvSpPr txBox="1"/>
          <p:nvPr/>
        </p:nvSpPr>
        <p:spPr>
          <a:xfrm>
            <a:off x="107504" y="6518873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spinulosa</a:t>
            </a:r>
          </a:p>
        </p:txBody>
      </p:sp>
    </p:spTree>
    <p:extLst>
      <p:ext uri="{BB962C8B-B14F-4D97-AF65-F5344CB8AC3E}">
        <p14:creationId xmlns:p14="http://schemas.microsoft.com/office/powerpoint/2010/main" val="352279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E4B4A-6C35-4E36-C3F1-2E0798CD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72DBCC-7C9D-1D47-D77F-41FFFF86A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63122" y="1494449"/>
            <a:ext cx="6857998" cy="38610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5E7DD-14BB-98EC-2554-1D5951F27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FC2B89-D267-7EE9-7AD5-18CFDEB3EB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8251" y="27384"/>
            <a:ext cx="408226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19B1C1-43A5-0E39-9225-540F2280B337}"/>
              </a:ext>
            </a:extLst>
          </p:cNvPr>
          <p:cNvSpPr txBox="1"/>
          <p:nvPr/>
        </p:nvSpPr>
        <p:spPr>
          <a:xfrm>
            <a:off x="5069128" y="649726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</a:t>
            </a:r>
            <a:r>
              <a:rPr lang="en-US" sz="1400" i="1" dirty="0" err="1">
                <a:solidFill>
                  <a:schemeClr val="bg1"/>
                </a:solidFill>
                <a:latin typeface="Arial"/>
                <a:cs typeface="Arial"/>
              </a:rPr>
              <a:t>praemorsa</a:t>
            </a:r>
            <a:endParaRPr lang="en-US" sz="1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205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7F838-7A38-8D91-E142-181A5D03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FEEAA2-0D3A-AB51-A1B5-A48139405C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8473" y="1498473"/>
            <a:ext cx="6858000" cy="3861054"/>
          </a:xfrm>
          <a:prstGeom prst="rect">
            <a:avLst/>
          </a:prstGeom>
        </p:spPr>
      </p:pic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F89FBE51-11EF-5503-DC08-5970E664C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853652"/>
            <a:ext cx="5220072" cy="2938900"/>
          </a:xfrm>
        </p:spPr>
      </p:pic>
    </p:spTree>
    <p:extLst>
      <p:ext uri="{BB962C8B-B14F-4D97-AF65-F5344CB8AC3E}">
        <p14:creationId xmlns:p14="http://schemas.microsoft.com/office/powerpoint/2010/main" val="4087591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FCEB9-1B77-6FF6-1E49-6A1D38E7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A017C-92CB-1722-C1FF-AC6DBFD00B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89611" y="3203661"/>
            <a:ext cx="4667468" cy="2627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5A0D6E-9B30-7433-47A3-5BC8A53395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"/>
            <a:ext cx="5978906" cy="33661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4D44D8-B47E-704E-3552-505066FD36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1876"/>
            <a:ext cx="5978906" cy="3366124"/>
          </a:xfrm>
          <a:prstGeom prst="rect">
            <a:avLst/>
          </a:prstGeom>
        </p:spPr>
      </p:pic>
      <p:pic>
        <p:nvPicPr>
          <p:cNvPr id="2" name="Picture 1" descr="Banksia_man.png">
            <a:extLst>
              <a:ext uri="{FF2B5EF4-FFF2-40B4-BE49-F238E27FC236}">
                <a16:creationId xmlns:a16="http://schemas.microsoft.com/office/drawing/2014/main" id="{A263463C-4EBF-2273-AD27-B843D929D5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38" y="56463"/>
            <a:ext cx="1839213" cy="21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7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2C446-1AE4-C4C4-77B8-451D83B1F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12845A-DD12-717D-73D4-E1CD39D7A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" y="0"/>
            <a:ext cx="6123026" cy="34472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1DC2F-7121-D8B5-9995-ADA836F3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374D-BF99-64CC-A0DD-375132B183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394" y="2873524"/>
            <a:ext cx="5312635" cy="398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79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 Joseph Banks – before Australia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7931224" cy="539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Early life</a:t>
            </a:r>
          </a:p>
          <a:p>
            <a:pPr lvl="0"/>
            <a:r>
              <a:rPr lang="en-US" dirty="0"/>
              <a:t>1743 – only son of a wealthy landowner in Lincolnshire</a:t>
            </a:r>
          </a:p>
          <a:p>
            <a:r>
              <a:rPr lang="en-US" dirty="0"/>
              <a:t>1761 – inherited fortune and pursued passion for natural history</a:t>
            </a:r>
          </a:p>
          <a:p>
            <a:r>
              <a:rPr lang="en-US" dirty="0"/>
              <a:t>1766 – elected a Fellow of the Royal Society</a:t>
            </a:r>
          </a:p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Picture 3" descr="Screen Shot 2019-08-27 at 5.37.28 pm.png">
            <a:extLst>
              <a:ext uri="{FF2B5EF4-FFF2-40B4-BE49-F238E27FC236}">
                <a16:creationId xmlns:a16="http://schemas.microsoft.com/office/drawing/2014/main" id="{1B643B7F-00FF-4214-FACD-37E0D5B87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820735"/>
            <a:ext cx="4496275" cy="303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D4E676-C2CE-329D-1E5E-22E6C3D011C1}"/>
              </a:ext>
            </a:extLst>
          </p:cNvPr>
          <p:cNvSpPr txBox="1"/>
          <p:nvPr/>
        </p:nvSpPr>
        <p:spPr>
          <a:xfrm>
            <a:off x="2437368" y="6537783"/>
            <a:ext cx="3214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Family estate Revesby (demolished)</a:t>
            </a:r>
          </a:p>
        </p:txBody>
      </p:sp>
    </p:spTree>
    <p:extLst>
      <p:ext uri="{BB962C8B-B14F-4D97-AF65-F5344CB8AC3E}">
        <p14:creationId xmlns:p14="http://schemas.microsoft.com/office/powerpoint/2010/main" val="3027922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 Joseph Banks – in Australia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9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 year Voyage, August 1768 to July 1771</a:t>
            </a:r>
            <a:endParaRPr lang="en-AU" b="1" dirty="0"/>
          </a:p>
          <a:p>
            <a:r>
              <a:rPr lang="en-US" dirty="0"/>
              <a:t>Joined James Cook’s 1768 expedition to Tahiti for transit of Venus, with Royal Society</a:t>
            </a:r>
            <a:endParaRPr lang="en-US" b="1" dirty="0"/>
          </a:p>
          <a:p>
            <a:r>
              <a:rPr lang="en-US" dirty="0"/>
              <a:t>Paid for himself and party of 7 and supplies</a:t>
            </a:r>
          </a:p>
          <a:p>
            <a:pPr lvl="1"/>
            <a:r>
              <a:rPr lang="en-US" dirty="0"/>
              <a:t>plus Swedish botanist Dr Daniel Solander (1733–1782) as guest </a:t>
            </a:r>
          </a:p>
          <a:p>
            <a:r>
              <a:rPr lang="en-US" dirty="0"/>
              <a:t>Collected on east coast of Australia:</a:t>
            </a:r>
          </a:p>
          <a:p>
            <a:pPr lvl="1"/>
            <a:r>
              <a:rPr lang="en-US" dirty="0"/>
              <a:t>Botany Bay in NSW, 28 April – 5 May 1770</a:t>
            </a:r>
          </a:p>
          <a:p>
            <a:pPr lvl="1"/>
            <a:r>
              <a:rPr lang="en-US" dirty="0"/>
              <a:t>Endeavour River in Qld, 17 June – 3 August 1770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Picture 3" descr="p2-173-botany-cook.jpg">
            <a:extLst>
              <a:ext uri="{FF2B5EF4-FFF2-40B4-BE49-F238E27FC236}">
                <a16:creationId xmlns:a16="http://schemas.microsoft.com/office/drawing/2014/main" id="{A4325682-B3B9-CBD7-2F1A-2A523C647A7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115871"/>
            <a:ext cx="3427661" cy="274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18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 Joseph Banks – after Australia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8415"/>
            <a:ext cx="7859216" cy="568295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Home in July 1771 to public acclaim </a:t>
            </a:r>
          </a:p>
          <a:p>
            <a:pPr lvl="0"/>
            <a:r>
              <a:rPr lang="en-US" dirty="0"/>
              <a:t>Long life as patron of the natural sciences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 descr="A173_1_011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85" y="2091136"/>
            <a:ext cx="3871963" cy="4794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2085" y="6453336"/>
            <a:ext cx="2599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By Joshua Reynolds c1771-73</a:t>
            </a:r>
          </a:p>
        </p:txBody>
      </p:sp>
      <p:pic>
        <p:nvPicPr>
          <p:cNvPr id="5" name="Picture 4" descr="Joseph_Banks_Wes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91136"/>
            <a:ext cx="3309929" cy="47668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81116" y="6492082"/>
            <a:ext cx="2434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By Benjamin West c1773</a:t>
            </a:r>
          </a:p>
        </p:txBody>
      </p:sp>
    </p:spTree>
    <p:extLst>
      <p:ext uri="{BB962C8B-B14F-4D97-AF65-F5344CB8AC3E}">
        <p14:creationId xmlns:p14="http://schemas.microsoft.com/office/powerpoint/2010/main" val="3784341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 Joseph Banks, patron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3149"/>
            <a:ext cx="8229600" cy="56829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/>
              <a:t>Facilitator, supporter, networker, benefactor</a:t>
            </a:r>
          </a:p>
          <a:p>
            <a:pPr lvl="0"/>
            <a:r>
              <a:rPr lang="en-US" dirty="0"/>
              <a:t>President of the Royal Society </a:t>
            </a:r>
            <a:br>
              <a:rPr lang="en-US" dirty="0"/>
            </a:br>
            <a:r>
              <a:rPr lang="en-US" dirty="0"/>
              <a:t>for 41 years in Age of Enlightenment</a:t>
            </a:r>
          </a:p>
          <a:p>
            <a:r>
              <a:rPr lang="en-US" dirty="0"/>
              <a:t>Royal Botanic Gardens, Kew and </a:t>
            </a:r>
            <a:br>
              <a:rPr lang="en-US" dirty="0"/>
            </a:br>
            <a:r>
              <a:rPr lang="en-US" dirty="0"/>
              <a:t>British Museum, Linnean Society </a:t>
            </a:r>
            <a:br>
              <a:rPr lang="en-US" dirty="0"/>
            </a:br>
            <a:r>
              <a:rPr lang="en-US" dirty="0"/>
              <a:t>and Horticultural Society</a:t>
            </a:r>
          </a:p>
          <a:p>
            <a:pPr marL="0" lvl="0" indent="0">
              <a:spcBef>
                <a:spcPts val="1080"/>
              </a:spcBef>
              <a:buNone/>
            </a:pPr>
            <a:r>
              <a:rPr lang="en-US" b="1" dirty="0"/>
              <a:t>Australian interests</a:t>
            </a:r>
          </a:p>
          <a:p>
            <a:r>
              <a:rPr lang="en-US" dirty="0"/>
              <a:t>Paid plant collectors in Australia</a:t>
            </a:r>
          </a:p>
          <a:p>
            <a:r>
              <a:rPr lang="en-US" dirty="0"/>
              <a:t>Equipped Flinders’ expedition in 1802 </a:t>
            </a:r>
          </a:p>
          <a:p>
            <a:r>
              <a:rPr lang="en-US" dirty="0"/>
              <a:t>No property interests in Australia</a:t>
            </a:r>
          </a:p>
          <a:p>
            <a:pPr marL="0" indent="0">
              <a:spcBef>
                <a:spcPts val="1080"/>
              </a:spcBef>
              <a:buNone/>
            </a:pPr>
            <a:r>
              <a:rPr lang="en-US" b="1" dirty="0"/>
              <a:t>Character</a:t>
            </a:r>
          </a:p>
          <a:p>
            <a:r>
              <a:rPr lang="en-US" dirty="0"/>
              <a:t>‘unusually likeable’, generous, </a:t>
            </a:r>
            <a:br>
              <a:rPr lang="en-US" dirty="0"/>
            </a:br>
            <a:r>
              <a:rPr lang="en-US" dirty="0"/>
              <a:t>enthusiastic, energetic</a:t>
            </a:r>
          </a:p>
          <a:p>
            <a:pPr lvl="0"/>
            <a:r>
              <a:rPr lang="en-US" dirty="0"/>
              <a:t>Died in 1820, aged 77 years</a:t>
            </a:r>
          </a:p>
          <a:p>
            <a:pPr lvl="0"/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 descr="rs-954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026" y="1988841"/>
            <a:ext cx="3818974" cy="48835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50375" y="6548777"/>
            <a:ext cx="271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By Thomas Phillips c1808-09</a:t>
            </a:r>
          </a:p>
        </p:txBody>
      </p:sp>
    </p:spTree>
    <p:extLst>
      <p:ext uri="{BB962C8B-B14F-4D97-AF65-F5344CB8AC3E}">
        <p14:creationId xmlns:p14="http://schemas.microsoft.com/office/powerpoint/2010/main" val="4254432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8782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A patron, </a:t>
            </a:r>
            <a:br>
              <a:rPr lang="en-US" dirty="0"/>
            </a:br>
            <a:r>
              <a:rPr lang="en-US" dirty="0"/>
              <a:t>not a botanist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3501"/>
            <a:ext cx="4474840" cy="534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Florilegium</a:t>
            </a:r>
          </a:p>
          <a:p>
            <a:r>
              <a:rPr lang="en-US" dirty="0"/>
              <a:t>Banks commissioned over 700 engravings 1772–1784, known as Banks’ Florilegium</a:t>
            </a:r>
          </a:p>
          <a:p>
            <a:r>
              <a:rPr lang="en-US" dirty="0"/>
              <a:t>Never published in Banks’ lifetime – impact of Solander’s death in 1782? </a:t>
            </a:r>
          </a:p>
          <a:p>
            <a:r>
              <a:rPr lang="en-US" dirty="0"/>
              <a:t>1990 – complete set in </a:t>
            </a:r>
            <a:r>
              <a:rPr lang="en-US" dirty="0" err="1"/>
              <a:t>colour</a:t>
            </a:r>
            <a:r>
              <a:rPr lang="en-US" dirty="0"/>
              <a:t> by British Museum</a:t>
            </a:r>
          </a:p>
          <a:p>
            <a:r>
              <a:rPr lang="en-US" dirty="0"/>
              <a:t>2017 – 147 prints in a more affordable 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 descr="Plate_from_Banks'_Florilegium_-_Joseph_Bank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0"/>
            <a:ext cx="451058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657F2-8DE6-C417-2332-32CDD69DBDD4}"/>
              </a:ext>
            </a:extLst>
          </p:cNvPr>
          <p:cNvSpPr txBox="1"/>
          <p:nvPr/>
        </p:nvSpPr>
        <p:spPr>
          <a:xfrm>
            <a:off x="5148064" y="6505599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Arial"/>
                <a:cs typeface="Arial"/>
              </a:rPr>
              <a:t>Banksia serrata</a:t>
            </a:r>
          </a:p>
        </p:txBody>
      </p:sp>
    </p:spTree>
    <p:extLst>
      <p:ext uri="{BB962C8B-B14F-4D97-AF65-F5344CB8AC3E}">
        <p14:creationId xmlns:p14="http://schemas.microsoft.com/office/powerpoint/2010/main" val="2135446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dirty="0"/>
              <a:t>Banks in place names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5784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2200" dirty="0"/>
          </a:p>
          <a:p>
            <a:r>
              <a:rPr lang="en-US" sz="2200" dirty="0"/>
              <a:t>Cape Banks at head of Botany Bay</a:t>
            </a:r>
          </a:p>
          <a:p>
            <a:r>
              <a:rPr lang="en-US" sz="2200" dirty="0"/>
              <a:t>Sydney suburbs: Bankstown, Banksia, Banksmeadow</a:t>
            </a:r>
          </a:p>
          <a:p>
            <a:r>
              <a:rPr lang="en-US" sz="2200" dirty="0"/>
              <a:t>Federal electorate of Banks</a:t>
            </a:r>
            <a:endParaRPr lang="en-US" sz="2200" b="1" dirty="0"/>
          </a:p>
          <a:p>
            <a:r>
              <a:rPr lang="en-US" sz="2200" dirty="0"/>
              <a:t>Joseph Banks Native Plants Reserve, Kareela</a:t>
            </a:r>
          </a:p>
          <a:p>
            <a:r>
              <a:rPr lang="en-US" sz="2200" dirty="0"/>
              <a:t>Sir Joseph Banks Park, Botany</a:t>
            </a:r>
          </a:p>
          <a:p>
            <a:r>
              <a:rPr lang="en-US" sz="2200" dirty="0"/>
              <a:t>Bankstown (= Banks’ Town)</a:t>
            </a:r>
          </a:p>
          <a:p>
            <a:pPr lvl="1"/>
            <a:r>
              <a:rPr lang="en-US" sz="2200" dirty="0"/>
              <a:t>named by Governor Hunter </a:t>
            </a:r>
            <a:br>
              <a:rPr lang="en-US" sz="2200" dirty="0"/>
            </a:br>
            <a:r>
              <a:rPr lang="en-US" sz="2200" dirty="0"/>
              <a:t>in 1797 after Flinders and Bass </a:t>
            </a:r>
            <a:br>
              <a:rPr lang="en-US" sz="2200" dirty="0"/>
            </a:br>
            <a:r>
              <a:rPr lang="en-US" sz="2200" dirty="0"/>
              <a:t>explored Georges River</a:t>
            </a:r>
          </a:p>
          <a:p>
            <a:pPr lvl="1"/>
            <a:r>
              <a:rPr lang="en-US" sz="2200" dirty="0"/>
              <a:t>Revesby after family estate</a:t>
            </a:r>
          </a:p>
          <a:p>
            <a:r>
              <a:rPr lang="en-US" sz="2200" dirty="0"/>
              <a:t>Almost: Continent of Banksia</a:t>
            </a:r>
          </a:p>
          <a:p>
            <a:r>
              <a:rPr lang="en-US" sz="2200" dirty="0"/>
              <a:t>Plus 80 plant species</a:t>
            </a:r>
            <a:endParaRPr lang="en-AU" sz="2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Picture 3" descr="Botany_Sir_Joseph_Banks_Park_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9728" y="3501008"/>
            <a:ext cx="3970784" cy="3356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2080" y="6485274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sydney-city.blogspot.com/2011/09/botany-sir-joseph-banks-park-sculpture.html</a:t>
            </a:r>
          </a:p>
        </p:txBody>
      </p:sp>
    </p:spTree>
    <p:extLst>
      <p:ext uri="{BB962C8B-B14F-4D97-AF65-F5344CB8AC3E}">
        <p14:creationId xmlns:p14="http://schemas.microsoft.com/office/powerpoint/2010/main" val="1691657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dirty="0"/>
              <a:t>Our local banksias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507288" cy="54669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Identifying Sydney region banksias</a:t>
            </a:r>
            <a:endParaRPr lang="en-AU" dirty="0"/>
          </a:p>
          <a:p>
            <a:pPr lvl="0"/>
            <a:r>
              <a:rPr lang="en-US" dirty="0"/>
              <a:t>Leaf: shape, size, margins, underside colour</a:t>
            </a:r>
            <a:endParaRPr lang="en-AU" dirty="0"/>
          </a:p>
          <a:p>
            <a:pPr lvl="0"/>
            <a:r>
              <a:rPr lang="en-US" dirty="0"/>
              <a:t>Flower: size and colour</a:t>
            </a:r>
          </a:p>
          <a:p>
            <a:pPr lvl="0"/>
            <a:r>
              <a:rPr lang="en-US" dirty="0"/>
              <a:t>Species name often refers to leaf characteristics</a:t>
            </a:r>
            <a:endParaRPr lang="en-AU" dirty="0"/>
          </a:p>
          <a:p>
            <a:endParaRPr lang="en-AU" i="1" dirty="0"/>
          </a:p>
          <a:p>
            <a:r>
              <a:rPr lang="en-AU" i="1" dirty="0"/>
              <a:t>Banksia aemula</a:t>
            </a:r>
            <a:endParaRPr lang="en-AU" dirty="0"/>
          </a:p>
          <a:p>
            <a:r>
              <a:rPr lang="en-AU" i="1" dirty="0"/>
              <a:t>Banksia </a:t>
            </a:r>
            <a:r>
              <a:rPr lang="en-AU" i="1" dirty="0" err="1"/>
              <a:t>ericifolia</a:t>
            </a:r>
            <a:endParaRPr lang="en-AU" i="1" dirty="0"/>
          </a:p>
          <a:p>
            <a:r>
              <a:rPr lang="en-AU" i="1" dirty="0"/>
              <a:t>Banksia integrifolia</a:t>
            </a:r>
            <a:r>
              <a:rPr lang="en-AU" dirty="0"/>
              <a:t> </a:t>
            </a:r>
          </a:p>
          <a:p>
            <a:r>
              <a:rPr lang="en-AU" i="1" dirty="0"/>
              <a:t>Banksia marginata </a:t>
            </a:r>
          </a:p>
          <a:p>
            <a:r>
              <a:rPr lang="en-AU" i="1" dirty="0"/>
              <a:t>Banksia oblongifolia</a:t>
            </a:r>
            <a:endParaRPr lang="en-AU" dirty="0"/>
          </a:p>
          <a:p>
            <a:r>
              <a:rPr lang="en-AU" i="1" dirty="0"/>
              <a:t>Banksia </a:t>
            </a:r>
            <a:r>
              <a:rPr lang="en-AU" i="1" dirty="0" err="1"/>
              <a:t>paludosa</a:t>
            </a:r>
            <a:endParaRPr lang="en-AU" i="1" dirty="0"/>
          </a:p>
          <a:p>
            <a:r>
              <a:rPr lang="en-AU" i="1" dirty="0"/>
              <a:t>Banksia robur</a:t>
            </a:r>
            <a:endParaRPr lang="en-AU" dirty="0"/>
          </a:p>
          <a:p>
            <a:r>
              <a:rPr lang="en-AU" i="1" dirty="0"/>
              <a:t>Banksia serrata</a:t>
            </a:r>
            <a:r>
              <a:rPr lang="en-AU" dirty="0"/>
              <a:t> </a:t>
            </a:r>
          </a:p>
          <a:p>
            <a:r>
              <a:rPr lang="en-AU" i="1" dirty="0"/>
              <a:t>Banksia spinulosa</a:t>
            </a:r>
            <a:r>
              <a:rPr lang="en-AU" dirty="0"/>
              <a:t> </a:t>
            </a:r>
          </a:p>
          <a:p>
            <a:r>
              <a:rPr lang="en-AU" sz="1600" dirty="0"/>
              <a:t>Note: Many varieties of </a:t>
            </a:r>
            <a:r>
              <a:rPr lang="en-AU" sz="1600" i="1" dirty="0"/>
              <a:t>B. spinulosa</a:t>
            </a:r>
            <a:r>
              <a:rPr lang="en-AU" sz="1600" dirty="0"/>
              <a:t>, </a:t>
            </a:r>
            <a:br>
              <a:rPr lang="en-AU" sz="1600" dirty="0"/>
            </a:br>
            <a:r>
              <a:rPr lang="en-AU" sz="1600" dirty="0"/>
              <a:t>and may interbreed with </a:t>
            </a:r>
            <a:r>
              <a:rPr lang="en-AU" sz="1600" i="1" dirty="0"/>
              <a:t>B. ericifolia</a:t>
            </a:r>
            <a:endParaRPr lang="en-AU" sz="16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4" name="Picture 3" descr="9780731812110">
            <a:extLst>
              <a:ext uri="{FF2B5EF4-FFF2-40B4-BE49-F238E27FC236}">
                <a16:creationId xmlns:a16="http://schemas.microsoft.com/office/drawing/2014/main" id="{F8E0170B-245A-D6AC-0D26-1F59CDB275E2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516" y="1258251"/>
            <a:ext cx="2201484" cy="246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roduct_905.jpg">
            <a:extLst>
              <a:ext uri="{FF2B5EF4-FFF2-40B4-BE49-F238E27FC236}">
                <a16:creationId xmlns:a16="http://schemas.microsoft.com/office/drawing/2014/main" id="{3FCACDEF-A1D3-7C0F-986B-C257749AD1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974" y="3883292"/>
            <a:ext cx="1730218" cy="246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61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430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Other east coast banksias</a:t>
            </a:r>
            <a:endParaRPr lang="en-AU" dirty="0"/>
          </a:p>
          <a:p>
            <a:r>
              <a:rPr lang="en-AU" i="1" dirty="0"/>
              <a:t>Banksia aquilonia </a:t>
            </a:r>
            <a:r>
              <a:rPr lang="en-AU" dirty="0"/>
              <a:t>(Qld)</a:t>
            </a:r>
          </a:p>
          <a:p>
            <a:r>
              <a:rPr lang="en-AU" i="1" dirty="0"/>
              <a:t>Banksia conferta</a:t>
            </a:r>
            <a:r>
              <a:rPr lang="en-AU" dirty="0"/>
              <a:t> (Qld)</a:t>
            </a:r>
            <a:endParaRPr lang="en-AU" i="1" dirty="0"/>
          </a:p>
          <a:p>
            <a:r>
              <a:rPr lang="en-AU" i="1" dirty="0"/>
              <a:t>Banksia plagiocarpa </a:t>
            </a:r>
            <a:r>
              <a:rPr lang="en-AU" dirty="0"/>
              <a:t>(Hinchinbrook, Qld)</a:t>
            </a:r>
          </a:p>
          <a:p>
            <a:r>
              <a:rPr lang="en-AU" i="1" dirty="0"/>
              <a:t>Banksia canei </a:t>
            </a:r>
            <a:r>
              <a:rPr lang="en-AU" dirty="0"/>
              <a:t>(Snowy Mountains)</a:t>
            </a:r>
          </a:p>
          <a:p>
            <a:r>
              <a:rPr lang="en-AU" i="1" dirty="0"/>
              <a:t>Banksia croajingolensis </a:t>
            </a:r>
            <a:r>
              <a:rPr lang="en-AU" dirty="0"/>
              <a:t>(Vic)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Plus very rare</a:t>
            </a:r>
          </a:p>
          <a:p>
            <a:r>
              <a:rPr lang="en-AU" i="1" dirty="0"/>
              <a:t>Banksia vincentia </a:t>
            </a:r>
            <a:r>
              <a:rPr lang="en-AU" dirty="0"/>
              <a:t>(Jervis Bay)</a:t>
            </a:r>
          </a:p>
          <a:p>
            <a:r>
              <a:rPr lang="en-AU" dirty="0"/>
              <a:t>Now considered form of </a:t>
            </a:r>
            <a:r>
              <a:rPr lang="en-AU" i="1" dirty="0"/>
              <a:t>B. spinulosa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 descr="B-pl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68815"/>
            <a:ext cx="3544379" cy="53165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1600" y="633478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plagiocarpa</a:t>
            </a:r>
          </a:p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anpsa.org.au</a:t>
            </a:r>
          </a:p>
        </p:txBody>
      </p:sp>
    </p:spTree>
    <p:extLst>
      <p:ext uri="{BB962C8B-B14F-4D97-AF65-F5344CB8AC3E}">
        <p14:creationId xmlns:p14="http://schemas.microsoft.com/office/powerpoint/2010/main" val="3172004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Banksia</a:t>
            </a:r>
            <a:r>
              <a:rPr lang="en-US" i="1" dirty="0"/>
              <a:t> serrata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4546848" cy="4830763"/>
          </a:xfrm>
        </p:spPr>
        <p:txBody>
          <a:bodyPr/>
          <a:lstStyle/>
          <a:p>
            <a:r>
              <a:rPr lang="en-AU" dirty="0"/>
              <a:t>Gnarled, thick-trunked shrub or small tree 4–8 m high</a:t>
            </a:r>
          </a:p>
          <a:p>
            <a:r>
              <a:rPr lang="en-AU" dirty="0"/>
              <a:t>Tough serrated leaves</a:t>
            </a:r>
          </a:p>
          <a:p>
            <a:r>
              <a:rPr lang="en-AU" dirty="0"/>
              <a:t>Yellow cylindrical flower spikes</a:t>
            </a:r>
          </a:p>
          <a:p>
            <a:r>
              <a:rPr lang="en-AU" dirty="0"/>
              <a:t>Flowers in December to March, but remain on the tree as they dry and reveal the woody seed follicles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 descr="PL40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672" y="0"/>
            <a:ext cx="3418840" cy="4558665"/>
          </a:xfrm>
          <a:prstGeom prst="rect">
            <a:avLst/>
          </a:prstGeom>
        </p:spPr>
      </p:pic>
      <p:pic>
        <p:nvPicPr>
          <p:cNvPr id="6" name="Content Placeholder 5" descr="PL40_4z.jpg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0306" y="4605539"/>
            <a:ext cx="3826768" cy="22463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0426" y="6551272"/>
            <a:ext cx="3686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Coastal Plants of RNP CD (APS Sutherland)</a:t>
            </a:r>
            <a:endParaRPr lang="en-US" sz="1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985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715962"/>
          </a:xfrm>
        </p:spPr>
        <p:txBody>
          <a:bodyPr/>
          <a:lstStyle/>
          <a:p>
            <a:r>
              <a:rPr lang="en-US" i="1"/>
              <a:t>Banksia</a:t>
            </a:r>
            <a:r>
              <a:rPr lang="en-US" i="1" dirty="0"/>
              <a:t> integrifolia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43000"/>
            <a:ext cx="5482952" cy="4830763"/>
          </a:xfrm>
        </p:spPr>
        <p:txBody>
          <a:bodyPr/>
          <a:lstStyle/>
          <a:p>
            <a:r>
              <a:rPr lang="en-AU" dirty="0"/>
              <a:t>Coastal/sandy</a:t>
            </a:r>
          </a:p>
          <a:p>
            <a:r>
              <a:rPr lang="en-AU" dirty="0"/>
              <a:t>Shrub or tree 6–16 m high, common in coastal scrubs and forests, with rough and light grey bark </a:t>
            </a:r>
          </a:p>
          <a:p>
            <a:r>
              <a:rPr lang="en-AU" dirty="0"/>
              <a:t>Whole leaves (no serrations), </a:t>
            </a:r>
            <a:br>
              <a:rPr lang="en-AU" dirty="0"/>
            </a:br>
            <a:r>
              <a:rPr lang="en-AU" dirty="0"/>
              <a:t>dark green on top and white underneath (juvenile different)</a:t>
            </a:r>
          </a:p>
          <a:p>
            <a:r>
              <a:rPr lang="en-AU" dirty="0"/>
              <a:t>Pale yellow flower spikes to 12 cm, produced mainly in winter (January–June)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 descr="PL29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499" y="31232"/>
            <a:ext cx="3217248" cy="4293096"/>
          </a:xfrm>
          <a:prstGeom prst="rect">
            <a:avLst/>
          </a:prstGeom>
        </p:spPr>
      </p:pic>
      <p:pic>
        <p:nvPicPr>
          <p:cNvPr id="7" name="Picture 6" descr="PL29_4z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52" y="4425995"/>
            <a:ext cx="3240743" cy="2432005"/>
          </a:xfrm>
          <a:prstGeom prst="rect">
            <a:avLst/>
          </a:prstGeom>
        </p:spPr>
      </p:pic>
      <p:pic>
        <p:nvPicPr>
          <p:cNvPr id="6" name="Picture 5" descr="Banksia_integrifolia_subsp._monticola_leaves_underside_(8667532125).jpg">
            <a:extLst>
              <a:ext uri="{FF2B5EF4-FFF2-40B4-BE49-F238E27FC236}">
                <a16:creationId xmlns:a16="http://schemas.microsoft.com/office/drawing/2014/main" id="{5E4B6E1A-38CA-34A2-84EC-9505A8D958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59" y="4425995"/>
            <a:ext cx="4320646" cy="2432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F226F-AC10-46C7-969B-BB34BA4DD8DA}"/>
              </a:ext>
            </a:extLst>
          </p:cNvPr>
          <p:cNvSpPr txBox="1"/>
          <p:nvPr/>
        </p:nvSpPr>
        <p:spPr>
          <a:xfrm>
            <a:off x="1582612" y="6627168"/>
            <a:ext cx="2688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Arial"/>
                <a:cs typeface="Arial"/>
              </a:rPr>
              <a:t>By John Tann</a:t>
            </a:r>
          </a:p>
        </p:txBody>
      </p:sp>
    </p:spTree>
    <p:extLst>
      <p:ext uri="{BB962C8B-B14F-4D97-AF65-F5344CB8AC3E}">
        <p14:creationId xmlns:p14="http://schemas.microsoft.com/office/powerpoint/2010/main" val="2659152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Banksia</a:t>
            </a:r>
            <a:r>
              <a:rPr lang="en-US" i="1" dirty="0"/>
              <a:t> spinulosa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4834880" cy="4830763"/>
          </a:xfrm>
        </p:spPr>
        <p:txBody>
          <a:bodyPr>
            <a:normAutofit/>
          </a:bodyPr>
          <a:lstStyle/>
          <a:p>
            <a:r>
              <a:rPr lang="en-AU" dirty="0"/>
              <a:t>Erect, rounded shrub to 2 m high</a:t>
            </a:r>
          </a:p>
          <a:p>
            <a:r>
              <a:rPr lang="en-AU" dirty="0"/>
              <a:t>Leaves are very narrow and stiff, </a:t>
            </a:r>
            <a:br>
              <a:rPr lang="en-AU" dirty="0"/>
            </a:br>
            <a:r>
              <a:rPr lang="en-AU" dirty="0"/>
              <a:t>like spines</a:t>
            </a:r>
          </a:p>
          <a:p>
            <a:r>
              <a:rPr lang="en-AU" dirty="0"/>
              <a:t>Golden yellow to orange flower spikes to 15 cm with hooked red or black styles, in winter (March–September)</a:t>
            </a:r>
          </a:p>
          <a:p>
            <a:r>
              <a:rPr lang="en-AU" dirty="0"/>
              <a:t>Very common in sheltered woodland and is an indicator of moist conditions</a:t>
            </a:r>
          </a:p>
          <a:p>
            <a:r>
              <a:rPr lang="en-AU" dirty="0"/>
              <a:t>Much variety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 descr="PL144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15" y="0"/>
            <a:ext cx="3283585" cy="4377690"/>
          </a:xfrm>
          <a:prstGeom prst="rect">
            <a:avLst/>
          </a:prstGeom>
        </p:spPr>
      </p:pic>
      <p:pic>
        <p:nvPicPr>
          <p:cNvPr id="6" name="Picture 5" descr="PL144_4z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4377690"/>
            <a:ext cx="3286125" cy="246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25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Banksia</a:t>
            </a:r>
            <a:r>
              <a:rPr lang="en-US" i="1" dirty="0"/>
              <a:t> ericifolia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4834880" cy="4830763"/>
          </a:xfrm>
        </p:spPr>
        <p:txBody>
          <a:bodyPr>
            <a:normAutofit/>
          </a:bodyPr>
          <a:lstStyle/>
          <a:p>
            <a:r>
              <a:rPr lang="en-AU" dirty="0"/>
              <a:t>Rounded shrub to 2–5 m high, usually abundant in heaths and woodlands</a:t>
            </a:r>
          </a:p>
          <a:p>
            <a:r>
              <a:rPr lang="en-AU" dirty="0"/>
              <a:t>Heath-like leaves – the leaves are tiny and crowded along the stems</a:t>
            </a:r>
          </a:p>
          <a:p>
            <a:r>
              <a:rPr lang="en-AU" dirty="0"/>
              <a:t>Orange flower spikes to 20 cm with hooked red or black styles, in winter (April–August)</a:t>
            </a:r>
          </a:p>
          <a:p>
            <a:r>
              <a:rPr lang="en-AU" dirty="0"/>
              <a:t>Important for nectar-feeding birds such as honeyeaters because it flowers in winter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 descr="PL143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50" y="0"/>
            <a:ext cx="2832100" cy="3776345"/>
          </a:xfrm>
          <a:prstGeom prst="rect">
            <a:avLst/>
          </a:prstGeom>
        </p:spPr>
      </p:pic>
      <p:pic>
        <p:nvPicPr>
          <p:cNvPr id="6" name="Picture 5" descr="PL143_4z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11" y="3324934"/>
            <a:ext cx="2664296" cy="355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60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Banksia</a:t>
            </a:r>
            <a:r>
              <a:rPr lang="en-US" i="1" dirty="0"/>
              <a:t> robur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1052736"/>
            <a:ext cx="5122912" cy="4830763"/>
          </a:xfrm>
        </p:spPr>
        <p:txBody>
          <a:bodyPr/>
          <a:lstStyle/>
          <a:p>
            <a:r>
              <a:rPr lang="en-AU" dirty="0"/>
              <a:t>Low, spreading shrub to 3 m high</a:t>
            </a:r>
          </a:p>
          <a:p>
            <a:r>
              <a:rPr lang="en-AU" dirty="0"/>
              <a:t>Huge, leathery, coarsely serrated leaves</a:t>
            </a:r>
          </a:p>
          <a:p>
            <a:r>
              <a:rPr lang="en-AU" dirty="0"/>
              <a:t>Grey-green flower spikes to </a:t>
            </a:r>
            <a:br>
              <a:rPr lang="en-AU" dirty="0"/>
            </a:br>
            <a:r>
              <a:rPr lang="en-AU" dirty="0"/>
              <a:t>15 cm high in January to July</a:t>
            </a:r>
          </a:p>
          <a:p>
            <a:r>
              <a:rPr lang="en-AU" dirty="0"/>
              <a:t>Grows in marshy ground near creeks</a:t>
            </a:r>
            <a:br>
              <a:rPr lang="en-AU" dirty="0"/>
            </a:br>
            <a:r>
              <a:rPr lang="en-AU" dirty="0"/>
              <a:t>in open heath, but also found in </a:t>
            </a:r>
            <a:br>
              <a:rPr lang="en-AU" dirty="0"/>
            </a:br>
            <a:r>
              <a:rPr lang="en-AU" dirty="0"/>
              <a:t>well-drained conditions</a:t>
            </a:r>
          </a:p>
          <a:p>
            <a:r>
              <a:rPr lang="en-AU" dirty="0" err="1"/>
              <a:t>Uloola</a:t>
            </a:r>
            <a:r>
              <a:rPr lang="en-AU" dirty="0"/>
              <a:t> swamps, RNP</a:t>
            </a:r>
          </a:p>
          <a:p>
            <a:endParaRPr lang="en-US" dirty="0"/>
          </a:p>
        </p:txBody>
      </p:sp>
      <p:pic>
        <p:nvPicPr>
          <p:cNvPr id="10" name="Picture 9" descr="PL301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91" y="0"/>
            <a:ext cx="2804795" cy="3740150"/>
          </a:xfrm>
          <a:prstGeom prst="rect">
            <a:avLst/>
          </a:prstGeom>
        </p:spPr>
      </p:pic>
      <p:pic>
        <p:nvPicPr>
          <p:cNvPr id="9" name="Picture 8" descr="PL301_4z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954" y="3178414"/>
            <a:ext cx="2804795" cy="3740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75A413-2331-A4EF-AEA1-C50FF90F4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66" y="3974176"/>
            <a:ext cx="3900421" cy="292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09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715962"/>
          </a:xfrm>
        </p:spPr>
        <p:txBody>
          <a:bodyPr/>
          <a:lstStyle/>
          <a:p>
            <a:r>
              <a:rPr lang="en-US" i="1" dirty="0"/>
              <a:t>Banksia marginata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43000"/>
            <a:ext cx="5194920" cy="4830763"/>
          </a:xfrm>
        </p:spPr>
        <p:txBody>
          <a:bodyPr/>
          <a:lstStyle/>
          <a:p>
            <a:r>
              <a:rPr lang="en-AU" dirty="0"/>
              <a:t>Rounded shrub or small tree to 6 m high, with scattered distribution in heaths and woodlands in Sydney </a:t>
            </a:r>
          </a:p>
          <a:p>
            <a:r>
              <a:rPr lang="en-AU" dirty="0"/>
              <a:t>Leaves are small, white and oblong, with variable number of teeth or serrations, and some leaves have down-curled leaf margins</a:t>
            </a:r>
          </a:p>
          <a:p>
            <a:r>
              <a:rPr lang="en-AU" dirty="0"/>
              <a:t>Yellow flower spikes about 8 cm high, with straight styles, in February–June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5" descr="PL203_2z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977" y="2173"/>
            <a:ext cx="3294536" cy="2470740"/>
          </a:xfrm>
          <a:prstGeom prst="rect">
            <a:avLst/>
          </a:prstGeom>
        </p:spPr>
      </p:pic>
      <p:pic>
        <p:nvPicPr>
          <p:cNvPr id="8" name="Picture 7" descr="PL203_4z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977" y="2513541"/>
            <a:ext cx="3258024" cy="434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01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i="1" dirty="0"/>
              <a:t>Banksia </a:t>
            </a:r>
            <a:r>
              <a:rPr lang="en-US" i="1" dirty="0" err="1"/>
              <a:t>oblongifolia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9E3F96-15CC-F0CE-601C-0DB9F2676563}"/>
              </a:ext>
            </a:extLst>
          </p:cNvPr>
          <p:cNvSpPr txBox="1">
            <a:spLocks/>
          </p:cNvSpPr>
          <p:nvPr/>
        </p:nvSpPr>
        <p:spPr>
          <a:xfrm>
            <a:off x="323528" y="1064745"/>
            <a:ext cx="5616624" cy="2076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Spreading shrub to 0.5 m in heath </a:t>
            </a:r>
            <a:br>
              <a:rPr lang="en-AU" dirty="0"/>
            </a:br>
            <a:r>
              <a:rPr lang="en-AU" dirty="0"/>
              <a:t>and 2 m in woodland, fairly common</a:t>
            </a:r>
          </a:p>
          <a:p>
            <a:r>
              <a:rPr lang="en-AU" dirty="0"/>
              <a:t>Oblong leaves, young have rusty felt </a:t>
            </a:r>
          </a:p>
          <a:p>
            <a:r>
              <a:rPr lang="en-AU" dirty="0"/>
              <a:t>Pale yellow flower spikes to 10 cm, with yellow styles, in March–July</a:t>
            </a:r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0C9018-E8A6-2DED-7290-E15E6C48114F}"/>
              </a:ext>
            </a:extLst>
          </p:cNvPr>
          <p:cNvSpPr txBox="1">
            <a:spLocks/>
          </p:cNvSpPr>
          <p:nvPr/>
        </p:nvSpPr>
        <p:spPr>
          <a:xfrm>
            <a:off x="395536" y="4503961"/>
            <a:ext cx="5194920" cy="2076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Low shrub to 1 m, in wet heathland</a:t>
            </a:r>
          </a:p>
          <a:p>
            <a:r>
              <a:rPr lang="en-AU" dirty="0"/>
              <a:t>Whorled leaves, no visible hairs</a:t>
            </a:r>
          </a:p>
          <a:p>
            <a:r>
              <a:rPr lang="en-AU" dirty="0"/>
              <a:t>Yellowish flower spikes to 10 cm, </a:t>
            </a:r>
            <a:br>
              <a:rPr lang="en-AU" dirty="0"/>
            </a:br>
            <a:r>
              <a:rPr lang="en-AU" dirty="0"/>
              <a:t>in April–August</a:t>
            </a:r>
          </a:p>
          <a:p>
            <a:r>
              <a:rPr lang="en-AU" dirty="0"/>
              <a:t>Woronora Plateau, Maddens Plains</a:t>
            </a:r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6A3514-D4FD-D869-DBA2-48A34EA0237B}"/>
              </a:ext>
            </a:extLst>
          </p:cNvPr>
          <p:cNvSpPr txBox="1">
            <a:spLocks/>
          </p:cNvSpPr>
          <p:nvPr/>
        </p:nvSpPr>
        <p:spPr>
          <a:xfrm>
            <a:off x="314628" y="378904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86D6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i="1" dirty="0"/>
              <a:t>Banksia </a:t>
            </a:r>
            <a:r>
              <a:rPr lang="en-US" i="1" dirty="0" err="1"/>
              <a:t>paludosa</a:t>
            </a:r>
            <a:endParaRPr lang="en-US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322424-D4E7-7157-13DF-25AB9FD277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455"/>
            <a:ext cx="3667523" cy="27506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C2A157-146D-0AA3-CB39-FE0DA269F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17908"/>
            <a:ext cx="3635896" cy="27291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A407E4-1168-E1FE-201C-E1F440530F44}"/>
              </a:ext>
            </a:extLst>
          </p:cNvPr>
          <p:cNvSpPr txBox="1"/>
          <p:nvPr/>
        </p:nvSpPr>
        <p:spPr>
          <a:xfrm>
            <a:off x="5658066" y="6536937"/>
            <a:ext cx="3172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www.gardeningwithangus.com.au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B7D194-B097-3C81-01B9-188AD4394313}"/>
              </a:ext>
            </a:extLst>
          </p:cNvPr>
          <p:cNvSpPr txBox="1"/>
          <p:nvPr/>
        </p:nvSpPr>
        <p:spPr>
          <a:xfrm>
            <a:off x="5574450" y="2419893"/>
            <a:ext cx="3172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www.gardeningwithangus.com.au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2714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50_02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852936"/>
            <a:ext cx="3010079" cy="4001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15962"/>
          </a:xfrm>
        </p:spPr>
        <p:txBody>
          <a:bodyPr/>
          <a:lstStyle/>
          <a:p>
            <a:r>
              <a:rPr lang="en-US" dirty="0"/>
              <a:t>WA banksias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94730"/>
            <a:ext cx="6480720" cy="4830763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Very showy but hard to grow on east coast </a:t>
            </a:r>
            <a:br>
              <a:rPr lang="en-AU" dirty="0"/>
            </a:br>
            <a:r>
              <a:rPr lang="en-AU" dirty="0"/>
              <a:t>due to different soil, rainfall and humidity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" name="Picture 3" descr="B-prae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" y="2852937"/>
            <a:ext cx="2595208" cy="4032448"/>
          </a:xfrm>
          <a:prstGeom prst="rect">
            <a:avLst/>
          </a:prstGeom>
        </p:spPr>
      </p:pic>
      <p:pic>
        <p:nvPicPr>
          <p:cNvPr id="10" name="Picture 9" descr="acorn-banksia-4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7555" y="4241005"/>
            <a:ext cx="3326625" cy="2607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624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prionotes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praemorsa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menziesii</a:t>
            </a:r>
          </a:p>
        </p:txBody>
      </p:sp>
      <p:pic>
        <p:nvPicPr>
          <p:cNvPr id="7" name="Picture 6" descr="igp3956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1879" y="1643777"/>
            <a:ext cx="3326626" cy="25578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28082" y="393322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Banksia coccinea</a:t>
            </a:r>
          </a:p>
        </p:txBody>
      </p:sp>
    </p:spTree>
    <p:extLst>
      <p:ext uri="{BB962C8B-B14F-4D97-AF65-F5344CB8AC3E}">
        <p14:creationId xmlns:p14="http://schemas.microsoft.com/office/powerpoint/2010/main" val="355293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 descr="9SeptIMG_012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85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8024" y="6577607"/>
            <a:ext cx="4355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coccinea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growing in wild in WA (W. Daniels)</a:t>
            </a:r>
          </a:p>
        </p:txBody>
      </p:sp>
    </p:spTree>
    <p:extLst>
      <p:ext uri="{BB962C8B-B14F-4D97-AF65-F5344CB8AC3E}">
        <p14:creationId xmlns:p14="http://schemas.microsoft.com/office/powerpoint/2010/main" val="1394507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 banksias for Sydney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6509"/>
            <a:ext cx="8229600" cy="4830763"/>
          </a:xfrm>
        </p:spPr>
        <p:txBody>
          <a:bodyPr/>
          <a:lstStyle/>
          <a:p>
            <a:r>
              <a:rPr lang="en-AU" i="1" dirty="0"/>
              <a:t>Banksia blechnifolia</a:t>
            </a:r>
            <a:r>
              <a:rPr lang="en-AU" dirty="0"/>
              <a:t> </a:t>
            </a:r>
          </a:p>
          <a:p>
            <a:r>
              <a:rPr lang="en-AU" i="1" dirty="0"/>
              <a:t>Banksia petiolaris</a:t>
            </a:r>
            <a:r>
              <a:rPr lang="en-AU" dirty="0"/>
              <a:t> </a:t>
            </a:r>
          </a:p>
          <a:p>
            <a:r>
              <a:rPr lang="en-AU" i="1" dirty="0"/>
              <a:t>Banksia repens</a:t>
            </a:r>
            <a:endParaRPr lang="en-AU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1" name="Content Placeholder 4" descr="DSCN297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3326750"/>
            <a:ext cx="3651811" cy="35279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08104" y="6506529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Banksia blechnifolia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 Banks Reserve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63D300-4583-5B8C-F2FB-1053553246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33166"/>
            <a:ext cx="5492189" cy="3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42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Banksias in the garden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99"/>
            <a:ext cx="8579296" cy="534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Growing banksias</a:t>
            </a:r>
            <a:endParaRPr lang="en-AU" dirty="0"/>
          </a:p>
          <a:p>
            <a:pPr lvl="0"/>
            <a:r>
              <a:rPr lang="en-US" dirty="0"/>
              <a:t>Sandy soil, low nutrient soil, well drained, sunny spot</a:t>
            </a:r>
            <a:endParaRPr lang="en-AU" dirty="0"/>
          </a:p>
          <a:p>
            <a:pPr lvl="0"/>
            <a:r>
              <a:rPr lang="en-US" dirty="0"/>
              <a:t>Choose a local east coast banksia for more success</a:t>
            </a:r>
            <a:endParaRPr lang="en-AU" dirty="0"/>
          </a:p>
          <a:p>
            <a:pPr lvl="0"/>
            <a:r>
              <a:rPr lang="en-US" dirty="0"/>
              <a:t>Grow from mature seed</a:t>
            </a:r>
            <a:endParaRPr lang="en-AU" dirty="0"/>
          </a:p>
          <a:p>
            <a:pPr lvl="0"/>
            <a:r>
              <a:rPr lang="en-US" dirty="0"/>
              <a:t>Can prune hard if has a lignotuber </a:t>
            </a:r>
            <a:br>
              <a:rPr lang="en-US" dirty="0"/>
            </a:br>
            <a:r>
              <a:rPr lang="en-US" dirty="0"/>
              <a:t>– </a:t>
            </a:r>
            <a:r>
              <a:rPr lang="en-US" i="1" dirty="0"/>
              <a:t>B. serrata</a:t>
            </a:r>
            <a:r>
              <a:rPr lang="en-US" dirty="0"/>
              <a:t>, </a:t>
            </a:r>
            <a:r>
              <a:rPr lang="en-US" i="1" dirty="0"/>
              <a:t>B. integrifolia </a:t>
            </a:r>
            <a:r>
              <a:rPr lang="en-US" dirty="0"/>
              <a:t>and</a:t>
            </a:r>
            <a:r>
              <a:rPr lang="en-US" i="1" dirty="0"/>
              <a:t> B. spinulosa</a:t>
            </a:r>
            <a:endParaRPr lang="en-US" dirty="0"/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b="1" dirty="0"/>
              <a:t>Buying banksias</a:t>
            </a:r>
            <a:endParaRPr lang="en-AU" dirty="0"/>
          </a:p>
          <a:p>
            <a:pPr lvl="0"/>
            <a:r>
              <a:rPr lang="en-US" dirty="0"/>
              <a:t>Local: Sutherland Council Nursery, 345 The Boulevarde, Gymea</a:t>
            </a:r>
            <a:endParaRPr lang="en-AU" dirty="0"/>
          </a:p>
          <a:p>
            <a:pPr lvl="0"/>
            <a:r>
              <a:rPr lang="en-US" dirty="0"/>
              <a:t>Cultivars: Sydney Wildflower Nursery, 9 Veno St, Heathcote</a:t>
            </a:r>
          </a:p>
          <a:p>
            <a:r>
              <a:rPr lang="en-AU" dirty="0"/>
              <a:t>Many compact and low forms of local species available</a:t>
            </a:r>
          </a:p>
          <a:p>
            <a:pPr lvl="0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34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nksia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052705"/>
            <a:ext cx="1872208" cy="24962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5408" cy="706090"/>
          </a:xfrm>
        </p:spPr>
        <p:txBody>
          <a:bodyPr>
            <a:normAutofit fontScale="90000"/>
          </a:bodyPr>
          <a:lstStyle/>
          <a:p>
            <a:r>
              <a:rPr lang="en-US" dirty="0"/>
              <a:t>Enjoying native plants </a:t>
            </a:r>
            <a:br>
              <a:rPr lang="en-US" dirty="0"/>
            </a:br>
            <a:r>
              <a:rPr lang="en-US" dirty="0"/>
              <a:t>in public gardens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399"/>
            <a:ext cx="8229600" cy="5668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/>
              <a:t>Local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Joseph Banks Native Plants Reserve, </a:t>
            </a:r>
            <a:r>
              <a:rPr lang="en-US" sz="1600" dirty="0" err="1"/>
              <a:t>Kareela</a:t>
            </a:r>
            <a:endParaRPr lang="en-US" sz="1600" dirty="0"/>
          </a:p>
          <a:p>
            <a:pPr marL="0" indent="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sz="1600" b="1" dirty="0"/>
              <a:t>South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Sylvan Grove, Picnic Point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The Australian Botanic Garden, Mount Annan (+ Banksia garden)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Illawarra Grevillea Park, Bulli</a:t>
            </a:r>
          </a:p>
          <a:p>
            <a:pPr marL="0" indent="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sz="1600" b="1" dirty="0"/>
              <a:t>North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Stony Range Botanic Garden, Dee Why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Ku-ring-gai Wildflower Garden, St Ives</a:t>
            </a:r>
          </a:p>
          <a:p>
            <a:pPr marL="0" indent="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sz="1600" b="1" dirty="0"/>
              <a:t>Further south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Australian National Botanic Garden, Canberra</a:t>
            </a:r>
            <a:br>
              <a:rPr lang="en-US" sz="1600" dirty="0"/>
            </a:br>
            <a:r>
              <a:rPr lang="en-US" sz="1600" dirty="0"/>
              <a:t>(+ Banksia garden)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Shoalhaven Heads Botanic Garden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/>
              <a:t>Eurobodalla Botanic Garden, Batemans Bay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 err="1"/>
              <a:t>Booderee</a:t>
            </a:r>
            <a:r>
              <a:rPr lang="en-US" sz="1600" dirty="0"/>
              <a:t> Botanic Garden, Jervis Bay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0"/>
            <a:ext cx="2538307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Banksia-red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189" y="4548983"/>
            <a:ext cx="3022387" cy="23018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70153" y="6573857"/>
            <a:ext cx="1210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ANBG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2496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Joseph Banks Native Plants Reserve, </a:t>
            </a:r>
            <a:br>
              <a:rPr lang="en-US" dirty="0"/>
            </a:br>
            <a:r>
              <a:rPr lang="en-US" dirty="0" err="1"/>
              <a:t>Kareela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5544616" cy="4830763"/>
          </a:xfrm>
        </p:spPr>
        <p:txBody>
          <a:bodyPr/>
          <a:lstStyle/>
          <a:p>
            <a:pPr lvl="0"/>
            <a:r>
              <a:rPr lang="en-US" dirty="0"/>
              <a:t>Established 1969 by Sutherland Council as a Cook bicentenary project 1770–1970 </a:t>
            </a:r>
          </a:p>
          <a:p>
            <a:r>
              <a:rPr lang="en-US" dirty="0"/>
              <a:t>Named after Sir Joseph Banks</a:t>
            </a:r>
            <a:endParaRPr lang="en-AU" dirty="0"/>
          </a:p>
          <a:p>
            <a:pPr lvl="0"/>
            <a:r>
              <a:rPr lang="en-US" dirty="0"/>
              <a:t>Similar reserves at similar time:</a:t>
            </a:r>
          </a:p>
          <a:p>
            <a:pPr lvl="1"/>
            <a:r>
              <a:rPr lang="en-US" dirty="0"/>
              <a:t>Sylvan Grove at Picnic Point </a:t>
            </a:r>
          </a:p>
          <a:p>
            <a:pPr lvl="1"/>
            <a:r>
              <a:rPr lang="en-US" dirty="0"/>
              <a:t>Stony Range at Dee Why</a:t>
            </a:r>
            <a:endParaRPr lang="en-AU" dirty="0"/>
          </a:p>
          <a:p>
            <a:pPr lvl="0"/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anniversary in 2020 (COVID-affected)</a:t>
            </a:r>
          </a:p>
          <a:p>
            <a:pPr lvl="0"/>
            <a:r>
              <a:rPr lang="en-US" dirty="0"/>
              <a:t>See 50</a:t>
            </a:r>
            <a:r>
              <a:rPr lang="en-US" baseline="30000" dirty="0"/>
              <a:t>th</a:t>
            </a:r>
            <a:r>
              <a:rPr lang="en-US" dirty="0"/>
              <a:t> history ppt on APS NSW YouTube</a:t>
            </a:r>
            <a:endParaRPr lang="en-A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Content Placeholder 15" descr="Signs4.JPG">
            <a:extLst>
              <a:ext uri="{FF2B5EF4-FFF2-40B4-BE49-F238E27FC236}">
                <a16:creationId xmlns:a16="http://schemas.microsoft.com/office/drawing/2014/main" id="{924D6A71-39E3-2BAD-CD3F-0FBA87E2DA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1767" y="4797152"/>
            <a:ext cx="3019488" cy="2039125"/>
          </a:xfrm>
          <a:prstGeom prst="rect">
            <a:avLst/>
          </a:prstGeom>
        </p:spPr>
      </p:pic>
      <p:pic>
        <p:nvPicPr>
          <p:cNvPr id="7" name="Picture 6" descr="Banksia by R Daniels.JPG">
            <a:extLst>
              <a:ext uri="{FF2B5EF4-FFF2-40B4-BE49-F238E27FC236}">
                <a16:creationId xmlns:a16="http://schemas.microsoft.com/office/drawing/2014/main" id="{3457B616-94FB-8000-B793-9E823DECFA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768" y="723818"/>
            <a:ext cx="3019488" cy="40259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51921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1598" y="3789040"/>
            <a:ext cx="2506226" cy="1569656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r>
              <a:rPr lang="en-AU" sz="2400" dirty="0">
                <a:latin typeface="Arial"/>
                <a:cs typeface="Arial"/>
              </a:rPr>
              <a:t>Joseph Banks Native Plants Reserve and Botany Bay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7825" y="1340768"/>
            <a:ext cx="2580387" cy="1200324"/>
          </a:xfrm>
          <a:prstGeom prst="rect">
            <a:avLst/>
          </a:prstGeom>
        </p:spPr>
        <p:txBody>
          <a:bodyPr wrap="square" lIns="91438" tIns="45718" rIns="91438" bIns="45718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>
                <a:latin typeface="Arial"/>
                <a:cs typeface="Arial"/>
              </a:rPr>
              <a:t>Cook’s map of Botany Bay, </a:t>
            </a:r>
            <a:br>
              <a:rPr lang="en-US" sz="2400" dirty="0">
                <a:latin typeface="Arial"/>
                <a:cs typeface="Arial"/>
              </a:rPr>
            </a:br>
            <a:r>
              <a:rPr lang="en-US" sz="2400" dirty="0">
                <a:latin typeface="Arial"/>
                <a:cs typeface="Arial"/>
              </a:rPr>
              <a:t>with Cape Banks</a:t>
            </a:r>
          </a:p>
        </p:txBody>
      </p:sp>
      <p:pic>
        <p:nvPicPr>
          <p:cNvPr id="7" name="Picture 6" descr="p2-173-botany-cook.jp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70" y="-27384"/>
            <a:ext cx="4575880" cy="3660704"/>
          </a:xfrm>
          <a:prstGeom prst="rect">
            <a:avLst/>
          </a:prstGeom>
        </p:spPr>
      </p:pic>
      <p:pic>
        <p:nvPicPr>
          <p:cNvPr id="8" name="Picture 7" descr="40_botanybay_m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213" y="3645024"/>
            <a:ext cx="4858163" cy="320638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644008" y="544522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5574432"/>
            <a:ext cx="5760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JBNPR</a:t>
            </a:r>
          </a:p>
        </p:txBody>
      </p:sp>
    </p:spTree>
    <p:extLst>
      <p:ext uri="{BB962C8B-B14F-4D97-AF65-F5344CB8AC3E}">
        <p14:creationId xmlns:p14="http://schemas.microsoft.com/office/powerpoint/2010/main" val="26511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Enjoy our beautiful </a:t>
            </a:r>
            <a:r>
              <a:rPr lang="en-US" dirty="0"/>
              <a:t>banksias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More information</a:t>
            </a:r>
          </a:p>
          <a:p>
            <a:r>
              <a:rPr lang="en-AU" dirty="0"/>
              <a:t>Rhonda Daniels: </a:t>
            </a:r>
            <a:r>
              <a:rPr lang="en-AU" dirty="0">
                <a:hlinkClick r:id="rId2"/>
              </a:rPr>
              <a:t>rhdaniels@bigpond.com</a:t>
            </a:r>
            <a:endParaRPr lang="en-AU" dirty="0"/>
          </a:p>
          <a:p>
            <a:r>
              <a:rPr lang="en-AU" dirty="0"/>
              <a:t>Australian Plants Society: </a:t>
            </a:r>
            <a:r>
              <a:rPr lang="en-AU" dirty="0">
                <a:hlinkClick r:id="rId3"/>
              </a:rPr>
              <a:t>www.austplants.com.au</a:t>
            </a:r>
            <a:r>
              <a:rPr lang="en-AU" dirty="0"/>
              <a:t> </a:t>
            </a:r>
          </a:p>
          <a:p>
            <a:r>
              <a:rPr lang="en-AU" dirty="0"/>
              <a:t>Banksia Study Group of the Australian Native Plants Society (Australia): </a:t>
            </a:r>
            <a:r>
              <a:rPr lang="en-AU" u="sng" dirty="0">
                <a:hlinkClick r:id="rId4"/>
              </a:rPr>
              <a:t>www.anpsa.org.au</a:t>
            </a:r>
            <a:r>
              <a:rPr lang="en-AU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" name="Picture 5" descr="180618202732-001.pdf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8113" y="4229354"/>
            <a:ext cx="1724127" cy="2628646"/>
          </a:xfrm>
          <a:prstGeom prst="rect">
            <a:avLst/>
          </a:prstGeom>
          <a:ln>
            <a:solidFill>
              <a:srgbClr val="008000"/>
            </a:solidFill>
          </a:ln>
        </p:spPr>
      </p:pic>
      <p:pic>
        <p:nvPicPr>
          <p:cNvPr id="5" name="Picture 4" descr="9780731812110">
            <a:extLst>
              <a:ext uri="{FF2B5EF4-FFF2-40B4-BE49-F238E27FC236}">
                <a16:creationId xmlns:a16="http://schemas.microsoft.com/office/drawing/2014/main" id="{A44E0789-BEF3-B327-309F-36C519C95EF4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38724" y="4229354"/>
            <a:ext cx="1869908" cy="260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CB23D6-9CE4-F328-BE5E-89F0F58D74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438" y="4163467"/>
            <a:ext cx="2376265" cy="26732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CDF09C-46CB-B763-B09C-C0FA8A2AD91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2434" y="4787790"/>
            <a:ext cx="2628646" cy="1479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B5CBA2-D1C2-CB59-A81E-D7DDE27742E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8806" y="4791269"/>
            <a:ext cx="2644569" cy="148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3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1761</Words>
  <Application>Microsoft Macintosh PowerPoint</Application>
  <PresentationFormat>On-screen Show (4:3)</PresentationFormat>
  <Paragraphs>292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Beautiful banksias </vt:lpstr>
      <vt:lpstr>Outline</vt:lpstr>
      <vt:lpstr>Aboriginal significance</vt:lpstr>
      <vt:lpstr>Banksias “discovered”</vt:lpstr>
      <vt:lpstr>Banksia genus</vt:lpstr>
      <vt:lpstr>Banksia flowers</vt:lpstr>
      <vt:lpstr>PowerPoint Presentation</vt:lpstr>
      <vt:lpstr>Banksia seeds</vt:lpstr>
      <vt:lpstr>Lifecycle  of a banksia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Sir Joseph Banks – before Australia</vt:lpstr>
      <vt:lpstr>Sir Joseph Banks – in Australia </vt:lpstr>
      <vt:lpstr>Sir Joseph Banks – after Australia</vt:lpstr>
      <vt:lpstr>Sir Joseph Banks, patron</vt:lpstr>
      <vt:lpstr>A patron,  not a botanist</vt:lpstr>
      <vt:lpstr>Banks in place names </vt:lpstr>
      <vt:lpstr>Our local banksias </vt:lpstr>
      <vt:lpstr>PowerPoint Presentation</vt:lpstr>
      <vt:lpstr>Banksia serrata</vt:lpstr>
      <vt:lpstr>Banksia integrifolia</vt:lpstr>
      <vt:lpstr>Banksia spinulosa</vt:lpstr>
      <vt:lpstr>Banksia ericifolia</vt:lpstr>
      <vt:lpstr>Banksia robur</vt:lpstr>
      <vt:lpstr>Banksia marginata</vt:lpstr>
      <vt:lpstr>Banksia oblongifolia</vt:lpstr>
      <vt:lpstr>WA banksias</vt:lpstr>
      <vt:lpstr>PowerPoint Presentation</vt:lpstr>
      <vt:lpstr>WA banksias for Sydney</vt:lpstr>
      <vt:lpstr>Banksias in the garden</vt:lpstr>
      <vt:lpstr>Enjoying native plants  in public gardens</vt:lpstr>
      <vt:lpstr>Joseph Banks Native Plants Reserve,  Kareela</vt:lpstr>
      <vt:lpstr>PowerPoint Presentation</vt:lpstr>
      <vt:lpstr>Enjoy our beautiful banksias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beauty of bark</dc:title>
  <dc:creator>Rhonda Daniels</dc:creator>
  <cp:lastModifiedBy>Rhonda Daniels</cp:lastModifiedBy>
  <cp:revision>283</cp:revision>
  <cp:lastPrinted>2025-09-24T00:37:27Z</cp:lastPrinted>
  <dcterms:created xsi:type="dcterms:W3CDTF">2013-10-17T10:11:10Z</dcterms:created>
  <dcterms:modified xsi:type="dcterms:W3CDTF">2025-09-24T00:44:44Z</dcterms:modified>
</cp:coreProperties>
</file>