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48" r:id="rId2"/>
    <p:sldId id="257" r:id="rId3"/>
    <p:sldId id="513" r:id="rId4"/>
    <p:sldId id="514" r:id="rId5"/>
    <p:sldId id="524" r:id="rId6"/>
    <p:sldId id="515" r:id="rId7"/>
    <p:sldId id="516" r:id="rId8"/>
    <p:sldId id="526" r:id="rId9"/>
    <p:sldId id="520" r:id="rId10"/>
    <p:sldId id="517" r:id="rId11"/>
    <p:sldId id="51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honda Daniels" initials="R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086D60"/>
    <a:srgbClr val="008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09"/>
    <p:restoredTop sz="96186" autoAdjust="0"/>
  </p:normalViewPr>
  <p:slideViewPr>
    <p:cSldViewPr snapToObjects="1">
      <p:cViewPr varScale="1">
        <p:scale>
          <a:sx n="119" d="100"/>
          <a:sy n="119" d="100"/>
        </p:scale>
        <p:origin x="68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1C366-6BBB-FA45-BB7E-C55526E75AA5}" type="datetimeFigureOut">
              <a:rPr lang="en-US" smtClean="0"/>
              <a:pPr/>
              <a:t>8/18/25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6458C-917F-9643-A8D1-91F0FDFC4ED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5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D20D34-A8A5-F446-ADA2-100CED0330B7}" type="datetimeFigureOut">
              <a:rPr lang="en-US" smtClean="0"/>
              <a:pPr/>
              <a:t>8/18/25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D690A-BF1D-D946-88A8-1A6993DFA0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0859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57C4-4E1C-DE49-A5EC-247E36EE55D6}" type="datetime1">
              <a:rPr lang="en-US" smtClean="0"/>
              <a:pPr/>
              <a:t>8/18/25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883275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B19-33F6-8442-B259-333FFABC24FE}" type="datetime1">
              <a:rPr lang="en-US" smtClean="0"/>
              <a:pPr/>
              <a:t>8/18/25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754D-D7A3-554B-B6BC-656E148FB02A}" type="datetime1">
              <a:rPr lang="en-US" smtClean="0"/>
              <a:pPr/>
              <a:t>8/18/25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2B526-E8C5-D046-BC97-F3487B38D517}" type="datetime1">
              <a:rPr lang="en-US" smtClean="0"/>
              <a:pPr/>
              <a:t>8/18/25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2D3-794C-9241-B052-9D4031278779}" type="datetime1">
              <a:rPr lang="en-US" smtClean="0"/>
              <a:pPr/>
              <a:t>8/18/25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15A99-6E1F-ED40-853D-9051BB57A3DA}" type="datetime1">
              <a:rPr lang="en-US" smtClean="0"/>
              <a:pPr/>
              <a:t>8/18/25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7EAE-7398-484D-B733-9BF0D4574176}" type="datetime1">
              <a:rPr lang="en-US" smtClean="0"/>
              <a:pPr/>
              <a:t>8/18/25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DD82C-2987-4B4B-BFC0-72D17400573A}" type="datetime1">
              <a:rPr lang="en-US" smtClean="0"/>
              <a:pPr/>
              <a:t>8/18/25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5FC31-CA94-5843-A26D-75EEA0F46B50}" type="datetime1">
              <a:rPr lang="en-US" smtClean="0"/>
              <a:pPr/>
              <a:t>8/18/25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4717-47B2-BC4E-83CD-05BCEBFEF7B7}" type="datetime1">
              <a:rPr lang="en-US" smtClean="0"/>
              <a:pPr/>
              <a:t>8/18/25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9E2E-2FE9-664F-8BBA-DA19FE223B94}" type="datetime1">
              <a:rPr lang="en-US" smtClean="0"/>
              <a:pPr/>
              <a:t>8/18/25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830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E96CD-8832-8746-91A3-D4AE58C4F85F}" type="datetime1">
              <a:rPr lang="en-US" smtClean="0"/>
              <a:pPr/>
              <a:t>8/18/25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0AE59E01-3D0C-6247-A7BF-DB987AE2E1E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86D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rhdaniels@bigpond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686800" cy="1470025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Thoughts on </a:t>
            </a:r>
            <a:r>
              <a:rPr lang="en-US" sz="4000" dirty="0" err="1"/>
              <a:t>Bushcare</a:t>
            </a:r>
            <a:r>
              <a:rPr lang="en-US" sz="4000" dirty="0"/>
              <a:t> volunteering</a:t>
            </a:r>
            <a:br>
              <a:rPr lang="en-US" sz="4000" b="1" dirty="0"/>
            </a:b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085184"/>
            <a:ext cx="7916594" cy="1152184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Rhonda Daniels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Sutherland Shire Environmental Citizen of the Year 2025</a:t>
            </a:r>
          </a:p>
          <a:p>
            <a:pPr algn="l"/>
            <a:r>
              <a:rPr lang="en-US" dirty="0">
                <a:solidFill>
                  <a:schemeClr val="tx1"/>
                </a:solidFill>
                <a:hlinkClick r:id="rId2"/>
              </a:rPr>
              <a:t>rhdaniels@bigpond.com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7162800" y="6400800"/>
            <a:ext cx="1905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D60749-995F-7DC9-F136-D99C654611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98"/>
          <a:stretch/>
        </p:blipFill>
        <p:spPr>
          <a:xfrm rot="5400000">
            <a:off x="6113313" y="1997991"/>
            <a:ext cx="3053169" cy="23581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B11B4D-6AEF-FE39-34C9-0F296883FC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4232"/>
          <a:stretch/>
        </p:blipFill>
        <p:spPr>
          <a:xfrm>
            <a:off x="467544" y="1650505"/>
            <a:ext cx="3024336" cy="30531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126707-A516-95AE-4370-F3837614CD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056" r="11199"/>
          <a:stretch/>
        </p:blipFill>
        <p:spPr>
          <a:xfrm>
            <a:off x="3576871" y="1650505"/>
            <a:ext cx="2798937" cy="305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149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389" y="1208028"/>
            <a:ext cx="8229600" cy="3445108"/>
          </a:xfrm>
        </p:spPr>
        <p:txBody>
          <a:bodyPr>
            <a:normAutofit/>
          </a:bodyPr>
          <a:lstStyle/>
          <a:p>
            <a:pPr lvl="0"/>
            <a:r>
              <a:rPr lang="en-AU" sz="2400" dirty="0"/>
              <a:t>A/typical volunteer</a:t>
            </a:r>
          </a:p>
          <a:p>
            <a:pPr lvl="0"/>
            <a:r>
              <a:rPr lang="en-AU" sz="2400" dirty="0"/>
              <a:t>What works well – the basics and extras</a:t>
            </a:r>
          </a:p>
          <a:p>
            <a:pPr lvl="0"/>
            <a:r>
              <a:rPr lang="en-AU" sz="2400" dirty="0"/>
              <a:t>Issues</a:t>
            </a:r>
          </a:p>
          <a:p>
            <a:pPr lvl="0"/>
            <a:r>
              <a:rPr lang="en-AU" sz="2400" dirty="0"/>
              <a:t>Improving recruiting</a:t>
            </a:r>
          </a:p>
          <a:p>
            <a:pPr lvl="0"/>
            <a:r>
              <a:rPr lang="en-AU" sz="2400" dirty="0"/>
              <a:t>Improving retention</a:t>
            </a:r>
          </a:p>
          <a:p>
            <a:pPr lvl="0"/>
            <a:r>
              <a:rPr lang="en-AU" sz="2400" dirty="0"/>
              <a:t>The future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endParaRPr lang="en-US" sz="24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53082" y="4283804"/>
            <a:ext cx="2811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Callicoma serratifolia 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CD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A/typical volunteer?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389" y="1208028"/>
            <a:ext cx="8229600" cy="3445108"/>
          </a:xfrm>
        </p:spPr>
        <p:txBody>
          <a:bodyPr>
            <a:normAutofit/>
          </a:bodyPr>
          <a:lstStyle/>
          <a:p>
            <a:r>
              <a:rPr lang="en-AU" sz="2400" dirty="0"/>
              <a:t>Parents</a:t>
            </a:r>
          </a:p>
          <a:p>
            <a:r>
              <a:rPr lang="en-AU" sz="2400" dirty="0"/>
              <a:t>Australian Plants Society </a:t>
            </a:r>
          </a:p>
          <a:p>
            <a:r>
              <a:rPr lang="en-AU" sz="2400" dirty="0"/>
              <a:t>Bushcare and Nursery</a:t>
            </a:r>
          </a:p>
          <a:p>
            <a:r>
              <a:rPr lang="en-AU" sz="2400" dirty="0"/>
              <a:t>Training: Cert 2 CLM, Cert 4 </a:t>
            </a:r>
            <a:r>
              <a:rPr lang="en-AU" sz="2400" dirty="0" err="1"/>
              <a:t>Hort</a:t>
            </a:r>
            <a:endParaRPr lang="en-AU" sz="2400" dirty="0"/>
          </a:p>
          <a:p>
            <a:r>
              <a:rPr lang="en-AU" sz="2400" dirty="0"/>
              <a:t>Honours: Sutherland Council and APS</a:t>
            </a:r>
          </a:p>
          <a:p>
            <a:pPr lvl="0"/>
            <a:endParaRPr lang="en-AU" sz="2400" dirty="0"/>
          </a:p>
          <a:p>
            <a:pPr>
              <a:lnSpc>
                <a:spcPct val="140000"/>
              </a:lnSpc>
              <a:spcBef>
                <a:spcPts val="0"/>
              </a:spcBef>
            </a:pPr>
            <a:endParaRPr lang="en-US" sz="24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05B28D-B06E-3500-A9D6-03190100CF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042" r="35461"/>
          <a:stretch/>
        </p:blipFill>
        <p:spPr>
          <a:xfrm rot="5400000">
            <a:off x="4048590" y="4795812"/>
            <a:ext cx="2397712" cy="1708321"/>
          </a:xfrm>
          <a:prstGeom prst="rect">
            <a:avLst/>
          </a:prstGeom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3E77589-A95E-ED42-A4C1-E2E503725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5" y="4451115"/>
            <a:ext cx="4258816" cy="2397713"/>
          </a:xfrm>
          <a:prstGeom prst="rect">
            <a:avLst/>
          </a:prstGeom>
        </p:spPr>
      </p:pic>
      <p:pic>
        <p:nvPicPr>
          <p:cNvPr id="6" name="Picture 5" descr="APS_Logo.jpg">
            <a:extLst>
              <a:ext uri="{FF2B5EF4-FFF2-40B4-BE49-F238E27FC236}">
                <a16:creationId xmlns:a16="http://schemas.microsoft.com/office/drawing/2014/main" id="{7A5F40B9-AD70-B690-3601-86E278FFA4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2517" y="4805312"/>
            <a:ext cx="2666753" cy="101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29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36713-A57D-59DE-D0C8-246EDE3FA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works well at Sutherland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D9958-5416-BDBB-2DEE-A71AB1DB8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507288" cy="4830763"/>
          </a:xfrm>
        </p:spPr>
        <p:txBody>
          <a:bodyPr/>
          <a:lstStyle/>
          <a:p>
            <a:pPr marL="0" indent="0">
              <a:buNone/>
            </a:pPr>
            <a:r>
              <a:rPr lang="en-AU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basics</a:t>
            </a:r>
          </a:p>
          <a:p>
            <a:pPr marL="342900" lvl="0" indent="-342900">
              <a:spcBef>
                <a:spcPts val="1000"/>
              </a:spcBef>
              <a:buFont typeface="Symbol" pitchFamily="2" charset="2"/>
              <a:buChar char="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regular sessions with well prepared and informed staff, tools and bags</a:t>
            </a:r>
          </a:p>
          <a:p>
            <a:pPr marL="342900" lvl="0" indent="-342900">
              <a:spcBef>
                <a:spcPts val="1000"/>
              </a:spcBef>
              <a:buFont typeface="Symbol" pitchFamily="2" charset="2"/>
              <a:buChar char="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providing PPE to volunteers: hat, shirt and gloves</a:t>
            </a:r>
          </a:p>
          <a:p>
            <a:pPr marL="342900" lvl="0" indent="-342900">
              <a:spcBef>
                <a:spcPts val="1000"/>
              </a:spcBef>
              <a:buFont typeface="Symbol" pitchFamily="2" charset="2"/>
              <a:buChar char="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providing morning tea (hot drink, biscuits!)</a:t>
            </a:r>
          </a:p>
          <a:p>
            <a:pPr marL="342900" lvl="0" indent="-342900">
              <a:spcBef>
                <a:spcPts val="1000"/>
              </a:spcBef>
              <a:buFont typeface="Symbol" pitchFamily="2" charset="2"/>
              <a:buChar char="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communicating about changes, weather and cancellations</a:t>
            </a:r>
          </a:p>
          <a:p>
            <a:pPr marL="342900" lvl="0" indent="-342900">
              <a:spcBef>
                <a:spcPts val="1000"/>
              </a:spcBef>
              <a:buFont typeface="Symbol" pitchFamily="2" charset="2"/>
              <a:buChar char="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being safe, 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welcoming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inclusive</a:t>
            </a:r>
          </a:p>
          <a:p>
            <a:pPr marL="0" indent="0">
              <a:buNone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72360-E8A7-FB7B-D7AC-64793C00A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9AE60D-D1FC-26A6-5C37-4BB9D2E88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224" y="4267681"/>
            <a:ext cx="3453758" cy="25903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9913A5-D82F-DA82-5EBB-752BA6351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6" y="4267681"/>
            <a:ext cx="3453760" cy="25903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EEAC4F-64B1-7439-59D7-A9DEDD49E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244200" y="4591471"/>
            <a:ext cx="2590320" cy="194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704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36713-A57D-59DE-D0C8-246EDE3FA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works well at Sutherland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D9958-5416-BDBB-2DEE-A71AB1DB8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507288" cy="4830763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AU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Extras </a:t>
            </a:r>
          </a:p>
          <a:p>
            <a:pPr>
              <a:spcBef>
                <a:spcPts val="1000"/>
              </a:spcBef>
              <a:buFont typeface="Symbol" pitchFamily="2" charset="2"/>
              <a:buChar char=""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Autumn and Spring gatherings with speakers, Xmas BBQ</a:t>
            </a:r>
          </a:p>
          <a:p>
            <a:pPr marL="342900" lvl="0" indent="-342900">
              <a:spcBef>
                <a:spcPts val="1000"/>
              </a:spcBef>
              <a:buFont typeface="Symbol" pitchFamily="2" charset="2"/>
              <a:buChar char=""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Related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events: walks, birds, training, seed collecting</a:t>
            </a:r>
          </a:p>
          <a:p>
            <a:pPr marL="342900" lvl="0" indent="-342900">
              <a:spcBef>
                <a:spcPts val="1000"/>
              </a:spcBef>
              <a:buFont typeface="Symbol" pitchFamily="2" charset="2"/>
              <a:buChar char="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Quarterly </a:t>
            </a:r>
            <a:r>
              <a:rPr lang="en-AU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Bushcare Bulletin 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great information</a:t>
            </a:r>
          </a:p>
          <a:p>
            <a:pPr marL="342900" lvl="0" indent="-342900">
              <a:spcBef>
                <a:spcPts val="1000"/>
              </a:spcBef>
              <a:buFont typeface="Symbol" pitchFamily="2" charset="2"/>
              <a:buChar char="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Council Nursery – for full lifecycle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72360-E8A7-FB7B-D7AC-64793C00A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97BB4F-1DED-7016-9045-3AF6B6D15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0671" y="4362159"/>
            <a:ext cx="1763688" cy="24958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7CD0B8-17DA-E26E-8BC8-B84D736F0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384" y="4362159"/>
            <a:ext cx="1763688" cy="24958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49090D-A4FD-2895-FF87-8EE6C0F87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4362158"/>
            <a:ext cx="1763689" cy="249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3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9F660-90BA-1F43-FCC3-D3C21C2D9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834BE-F8F2-D545-C83A-5C85EAADA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spcBef>
                <a:spcPts val="1000"/>
              </a:spcBef>
              <a:buFont typeface="Symbol" pitchFamily="2" charset="2"/>
              <a:buChar char="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Planning and purpose 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could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clearer</a:t>
            </a:r>
          </a:p>
          <a:p>
            <a:pPr>
              <a:spcBef>
                <a:spcPts val="1000"/>
              </a:spcBef>
              <a:buFont typeface="Symbol" pitchFamily="2" charset="2"/>
              <a:buChar char=""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Conservation vs high visual impact</a:t>
            </a:r>
          </a:p>
          <a:p>
            <a:pPr marL="342900" lvl="0" indent="-342900">
              <a:spcBef>
                <a:spcPts val="1000"/>
              </a:spcBef>
              <a:buFont typeface="Symbol" pitchFamily="2" charset="2"/>
              <a:buChar char="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Spraying (vs role of volunteers)</a:t>
            </a:r>
          </a:p>
          <a:p>
            <a:pPr marL="342900" lvl="0" indent="-342900">
              <a:spcBef>
                <a:spcPts val="1000"/>
              </a:spcBef>
              <a:buFont typeface="Symbol" pitchFamily="2" charset="2"/>
              <a:buChar char="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Planting: natural regen best but plant on edges and degraded areas</a:t>
            </a:r>
          </a:p>
          <a:p>
            <a:pPr marL="342900" lvl="0" indent="-342900">
              <a:spcBef>
                <a:spcPts val="1000"/>
              </a:spcBef>
              <a:buFont typeface="Symbol" pitchFamily="2" charset="2"/>
              <a:buChar char="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Signage and information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3A1FC1-E2D7-505A-C6E7-EA33BF033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8BCFF0-6A08-78BD-5F70-BA0AC940B2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14" t="9168" r="12988" b="1069"/>
          <a:stretch/>
        </p:blipFill>
        <p:spPr>
          <a:xfrm>
            <a:off x="6631160" y="4426328"/>
            <a:ext cx="2509430" cy="24449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71D9BB-EA3B-9C26-3DE2-D17E7F03C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808"/>
          <a:stretch/>
        </p:blipFill>
        <p:spPr>
          <a:xfrm>
            <a:off x="3995936" y="4437113"/>
            <a:ext cx="2556183" cy="24208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74CEA7-062F-7933-BC47-823BD348A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301969" y="4733783"/>
            <a:ext cx="2443046" cy="18322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C3B398-402A-2C89-2513-3B6677679F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651" t="36444" r="20601"/>
          <a:stretch/>
        </p:blipFill>
        <p:spPr>
          <a:xfrm rot="5400000">
            <a:off x="1695213" y="4649604"/>
            <a:ext cx="2434174" cy="200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54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7C892-9DF2-ECAA-7414-C74A72AA7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recruitment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C7C97-4E98-294F-91CB-A69F3B41C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052736"/>
            <a:ext cx="8579296" cy="516632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Recognise different reasons for volunteering and promote those benefits</a:t>
            </a:r>
          </a:p>
          <a:p>
            <a:pPr marL="757238" lvl="1" indent="-357188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Live nearby: property values, amenity, fire</a:t>
            </a:r>
          </a:p>
          <a:p>
            <a:pPr marL="757238" lvl="1" indent="-357188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Social: get out of house, meet other people</a:t>
            </a:r>
          </a:p>
          <a:p>
            <a:pPr marL="757238" lvl="1" indent="-357188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Environment: do something for the environment</a:t>
            </a:r>
          </a:p>
          <a:p>
            <a:pPr marL="757238" lvl="1" indent="-357188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Volunteering: do something, anything</a:t>
            </a:r>
          </a:p>
          <a:p>
            <a:pPr marL="757238" lvl="1" indent="-357188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Physical health: cheaper than gym</a:t>
            </a:r>
          </a:p>
          <a:p>
            <a:pPr marL="757238" lvl="1" indent="-357188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Mental health: benefits of being in nature</a:t>
            </a:r>
          </a:p>
          <a:p>
            <a:pPr marL="757238" lvl="1" indent="-357188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Training or 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studying 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bush regen or related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get a job</a:t>
            </a:r>
            <a:endParaRPr lang="en-AU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57238" lvl="1" indent="-357188">
              <a:buFont typeface="Arial" panose="020B0604020202020204" pitchFamily="34" charset="0"/>
              <a:buChar char="•"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residents: learn about area and nature</a:t>
            </a:r>
            <a:endParaRPr lang="en-AU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57238" lvl="1" indent="-357188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Duke of Edinburgh scheme</a:t>
            </a:r>
          </a:p>
          <a:p>
            <a:pPr marL="0" lvl="0" indent="0">
              <a:buNone/>
            </a:pPr>
            <a:endParaRPr lang="en-AU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Role of location?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Near vs far volunteers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One site vs multi-site enthusiasts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12B2B-6DD6-4C79-5511-CFE2E0B42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05BD00-B164-D693-027F-94F75D244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765" y="4450421"/>
            <a:ext cx="3198235" cy="239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79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7C892-9DF2-ECAA-7414-C74A72AA7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recruitment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C7C97-4E98-294F-91CB-A69F3B41C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8579296" cy="3942184"/>
          </a:xfrm>
        </p:spPr>
        <p:txBody>
          <a:bodyPr>
            <a:noAutofit/>
          </a:bodyPr>
          <a:lstStyle/>
          <a:p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Provide before and after photos of sites = “you can make a difference”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Focus on people – site signs, brochures and website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Encourage “Bring a friend or neighbour”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Provide information about what to expect on first day </a:t>
            </a:r>
            <a:b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AU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video on website and social media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Provide clear information </a:t>
            </a:r>
            <a:r>
              <a:rPr lang="en-AU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site locations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Choose right site for you, have “starter sites”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Convert from one-off events: quarterly Bushwhackers at different sites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 visible – on the ground and digital</a:t>
            </a:r>
            <a:endParaRPr lang="en-AU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12B2B-6DD6-4C79-5511-CFE2E0B42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42FAD6-D3C6-5CC5-753C-84E0AEA47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781" y="4365104"/>
            <a:ext cx="4361116" cy="24208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A94FD0-5CDA-91AD-41C5-0FB1F1BC7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862" y="4221088"/>
            <a:ext cx="1105093" cy="263272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92CE9D-AD86-A735-7CD7-561DEC86E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2013" y="4221088"/>
            <a:ext cx="1102930" cy="262756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0303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7C892-9DF2-ECAA-7414-C74A72AA7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recruitment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C7C97-4E98-294F-91CB-A69F3B41C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704" y="1070993"/>
            <a:ext cx="8686800" cy="444623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Consider n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ew approaches to volunteers: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Existing social groups </a:t>
            </a:r>
            <a:r>
              <a:rPr lang="en-AU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Probus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Bushwalkers – already care about the bush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Sports groups – to work near sports fields when events are 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Schools – to work on nearby sites as alternative to sport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Scouts – to work on bush near club houses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Grandparents and kids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TAFE 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students seeking practical experience and knowledge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Frustrated gardeners in units 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to work in bush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alkers and dog owners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 sites near 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walkways and 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dog parks</a:t>
            </a:r>
          </a:p>
          <a:p>
            <a:pPr marL="0" indent="0">
              <a:buNone/>
            </a:pPr>
            <a:endParaRPr lang="en-AU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Keep recruiting active retirees</a:t>
            </a:r>
            <a:endParaRPr lang="en-AU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AU" sz="2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AU" sz="2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12B2B-6DD6-4C79-5511-CFE2E0B42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03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FD1DA-1C9A-967C-477A-3F8506C97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retention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E4C62-D0EB-F84A-BFFB-8DE2B785A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06280"/>
          </a:xfrm>
        </p:spPr>
        <p:txBody>
          <a:bodyPr>
            <a:normAutofit/>
          </a:bodyPr>
          <a:lstStyle/>
          <a:p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Recognise different reasons for volunteering and meet those needs </a:t>
            </a:r>
          </a:p>
          <a:p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Ensure good first-session experience, and follow up</a:t>
            </a:r>
          </a:p>
          <a:p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“Right site for each person”: promote different types of sites</a:t>
            </a:r>
          </a:p>
          <a:p>
            <a:pPr lvl="1"/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flat vs steep, dry vs wet, open vs shady</a:t>
            </a:r>
          </a:p>
          <a:p>
            <a:pPr lvl="1"/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primary weeding vs hand weeding</a:t>
            </a:r>
          </a:p>
          <a:p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Promote a group of sites in an area: </a:t>
            </a:r>
            <a:b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miss one session, can go elsewhere</a:t>
            </a:r>
          </a:p>
          <a:p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 with site neighbours for common plan, </a:t>
            </a:r>
            <a:b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AU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institutions like 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education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transport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other parts of Council</a:t>
            </a:r>
          </a:p>
          <a:p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Recognise value of experienced volunteers: can work without staff</a:t>
            </a:r>
          </a:p>
          <a:p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 Bushcare Ambassadors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844F1-1601-EDA8-1049-99F3E269E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35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BABF6-ABEA-2123-8794-037299B35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482C3-F9F6-7611-129C-ABD0B8E7A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980728"/>
            <a:ext cx="8748464" cy="4830763"/>
          </a:xfrm>
        </p:spPr>
        <p:txBody>
          <a:bodyPr/>
          <a:lstStyle/>
          <a:p>
            <a:pPr>
              <a:spcBef>
                <a:spcPts val="1032"/>
              </a:spcBef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Challenging but AI-proof!</a:t>
            </a:r>
          </a:p>
          <a:p>
            <a:pPr>
              <a:spcBef>
                <a:spcPts val="1032"/>
              </a:spcBef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Changing 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demographics and aging population – staff and volunteers: </a:t>
            </a:r>
          </a:p>
          <a:p>
            <a:pPr lvl="1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more people in volunteering age group, but more things to do</a:t>
            </a:r>
          </a:p>
          <a:p>
            <a:pPr lvl="1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regular monthly commitment difficult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promote flexibility and one-offs</a:t>
            </a:r>
          </a:p>
          <a:p>
            <a:pPr lvl="1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health and safety – be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aware of changing abilities</a:t>
            </a:r>
          </a:p>
          <a:p>
            <a:pPr lvl="1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using limited staff efficiently</a:t>
            </a:r>
            <a:endParaRPr lang="en-AU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1032"/>
              </a:spcBef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 with partners and site neighbours</a:t>
            </a:r>
          </a:p>
          <a:p>
            <a:pPr lvl="0">
              <a:spcBef>
                <a:spcPts val="1032"/>
              </a:spcBef>
              <a:buFont typeface="Arial" panose="020B0604020202020204" pitchFamily="34" charset="0"/>
              <a:buChar char="•"/>
            </a:pP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Bushcare Plus: Greencare, </a:t>
            </a:r>
            <a:r>
              <a:rPr lang="en-AU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Treecare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AU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TreeKeeper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care for </a:t>
            </a:r>
            <a:b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AU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other public green spaces including </a:t>
            </a:r>
            <a:r>
              <a:rPr lang="en-AU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street trees and gardens</a:t>
            </a:r>
            <a:endParaRPr lang="en-AU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DB73B-6115-A284-86D3-C7A9990FF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78C095-20AA-6AB6-2AAD-118E717860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240" y="5052641"/>
            <a:ext cx="2471713" cy="835367"/>
          </a:xfrm>
          <a:prstGeom prst="rect">
            <a:avLst/>
          </a:prstGeom>
        </p:spPr>
      </p:pic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50574E4A-ED17-6340-865B-AFDB222675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5" y="4539696"/>
            <a:ext cx="2268184" cy="23055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CF3E5E-40DE-1FB3-9790-19856E787A33}"/>
              </a:ext>
            </a:extLst>
          </p:cNvPr>
          <p:cNvSpPr txBox="1"/>
          <p:nvPr/>
        </p:nvSpPr>
        <p:spPr>
          <a:xfrm flipH="1">
            <a:off x="3992217" y="6639163"/>
            <a:ext cx="2451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Diane Townley, APS, March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1062E7-19B6-D3F7-BBD6-76A6B2096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4552480"/>
            <a:ext cx="3074027" cy="23055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F10060-03BE-97DF-6A58-1FBE148121F6}"/>
              </a:ext>
            </a:extLst>
          </p:cNvPr>
          <p:cNvSpPr txBox="1"/>
          <p:nvPr/>
        </p:nvSpPr>
        <p:spPr>
          <a:xfrm>
            <a:off x="6057555" y="274638"/>
            <a:ext cx="288032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 me:</a:t>
            </a:r>
          </a:p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rhdaniels@bigpond.com</a:t>
            </a:r>
          </a:p>
        </p:txBody>
      </p:sp>
    </p:spTree>
    <p:extLst>
      <p:ext uri="{BB962C8B-B14F-4D97-AF65-F5344CB8AC3E}">
        <p14:creationId xmlns:p14="http://schemas.microsoft.com/office/powerpoint/2010/main" val="28275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4757</TotalTime>
  <Words>670</Words>
  <Application>Microsoft Macintosh PowerPoint</Application>
  <PresentationFormat>On-screen Show (4:3)</PresentationFormat>
  <Paragraphs>108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Courier New</vt:lpstr>
      <vt:lpstr>Symbol</vt:lpstr>
      <vt:lpstr>Office Theme</vt:lpstr>
      <vt:lpstr>Thoughts on Bushcare volunteering </vt:lpstr>
      <vt:lpstr>Outline</vt:lpstr>
      <vt:lpstr>A/typical volunteer?</vt:lpstr>
      <vt:lpstr>What works well at Sutherland</vt:lpstr>
      <vt:lpstr>What works well at Sutherland</vt:lpstr>
      <vt:lpstr>Issues</vt:lpstr>
      <vt:lpstr>Improving recruitment 1</vt:lpstr>
      <vt:lpstr>Improving recruitment 2</vt:lpstr>
      <vt:lpstr>Improving recruitment 3</vt:lpstr>
      <vt:lpstr>Improving retention</vt:lpstr>
      <vt:lpstr>The future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beauty of bark</dc:title>
  <dc:creator>Rhonda Daniels</dc:creator>
  <cp:lastModifiedBy>Rhonda Daniels</cp:lastModifiedBy>
  <cp:revision>483</cp:revision>
  <cp:lastPrinted>2025-08-18T11:12:46Z</cp:lastPrinted>
  <dcterms:created xsi:type="dcterms:W3CDTF">2013-10-17T10:11:10Z</dcterms:created>
  <dcterms:modified xsi:type="dcterms:W3CDTF">2025-08-18T11:20:55Z</dcterms:modified>
</cp:coreProperties>
</file>