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48" r:id="rId2"/>
    <p:sldId id="257" r:id="rId3"/>
    <p:sldId id="350" r:id="rId4"/>
    <p:sldId id="416" r:id="rId5"/>
    <p:sldId id="370" r:id="rId6"/>
    <p:sldId id="428" r:id="rId7"/>
    <p:sldId id="410" r:id="rId8"/>
    <p:sldId id="418" r:id="rId9"/>
    <p:sldId id="429" r:id="rId10"/>
    <p:sldId id="411" r:id="rId11"/>
    <p:sldId id="412" r:id="rId12"/>
    <p:sldId id="438" r:id="rId13"/>
    <p:sldId id="398" r:id="rId14"/>
    <p:sldId id="413" r:id="rId15"/>
    <p:sldId id="414" r:id="rId16"/>
    <p:sldId id="402" r:id="rId17"/>
    <p:sldId id="425" r:id="rId18"/>
    <p:sldId id="353" r:id="rId19"/>
    <p:sldId id="404" r:id="rId20"/>
    <p:sldId id="375" r:id="rId21"/>
    <p:sldId id="419" r:id="rId22"/>
    <p:sldId id="409" r:id="rId23"/>
    <p:sldId id="415" r:id="rId24"/>
    <p:sldId id="436" r:id="rId25"/>
    <p:sldId id="437" r:id="rId26"/>
    <p:sldId id="421" r:id="rId27"/>
    <p:sldId id="358" r:id="rId28"/>
    <p:sldId id="405" r:id="rId29"/>
    <p:sldId id="430" r:id="rId30"/>
    <p:sldId id="351" r:id="rId31"/>
    <p:sldId id="408" r:id="rId32"/>
    <p:sldId id="360" r:id="rId33"/>
    <p:sldId id="389" r:id="rId34"/>
    <p:sldId id="368" r:id="rId35"/>
    <p:sldId id="432" r:id="rId36"/>
    <p:sldId id="433" r:id="rId37"/>
    <p:sldId id="434" r:id="rId38"/>
    <p:sldId id="420" r:id="rId39"/>
    <p:sldId id="359" r:id="rId40"/>
    <p:sldId id="40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honda Daniels" initials="R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86D6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9818" autoAdjust="0"/>
  </p:normalViewPr>
  <p:slideViewPr>
    <p:cSldViewPr snapToObjects="1">
      <p:cViewPr varScale="1">
        <p:scale>
          <a:sx n="119" d="100"/>
          <a:sy n="119" d="100"/>
        </p:scale>
        <p:origin x="18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1C366-6BBB-FA45-BB7E-C55526E75AA5}" type="datetimeFigureOut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458C-917F-9643-A8D1-91F0FDFC4E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20D34-A8A5-F446-ADA2-100CED0330B7}" type="datetimeFigureOut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690A-BF1D-D946-88A8-1A6993DFA0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8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57C4-4E1C-DE49-A5EC-247E36EE55D6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B19-33F6-8442-B259-333FFABC24FE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54D-D7A3-554B-B6BC-656E148FB02A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2B526-E8C5-D046-BC97-F3487B38D517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2D3-794C-9241-B052-9D4031278779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15A99-6E1F-ED40-853D-9051BB57A3DA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7EAE-7398-484D-B733-9BF0D4574176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D82C-2987-4B4B-BFC0-72D17400573A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FC31-CA94-5843-A26D-75EEA0F46B50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4717-47B2-BC4E-83CD-05BCEBFEF7B7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9E2E-2FE9-664F-8BBA-DA19FE223B94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96CD-8832-8746-91A3-D4AE58C4F85F}" type="datetime1">
              <a:rPr lang="en-US" smtClean="0"/>
              <a:pPr/>
              <a:t>11/20/23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AE59E01-3D0C-6247-A7BF-DB987AE2E1E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PS_Logo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43" y="6429326"/>
            <a:ext cx="978408" cy="3718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86D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rhdaniels@bigpond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wattleday.asn.au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lucidcentral.org/wattle" TargetMode="External"/><Relationship Id="rId2" Type="http://schemas.openxmlformats.org/officeDocument/2006/relationships/hyperlink" Target="http://www.anpsa.org.a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hyperlink" Target="http://www.worldwidewattle.com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656"/>
            <a:ext cx="8458200" cy="1470025"/>
          </a:xfrm>
        </p:spPr>
        <p:txBody>
          <a:bodyPr>
            <a:normAutofit/>
          </a:bodyPr>
          <a:lstStyle/>
          <a:p>
            <a:r>
              <a:rPr lang="en-US" sz="4000" b="1" dirty="0"/>
              <a:t>Wonderful world of wattles</a:t>
            </a:r>
            <a:br>
              <a:rPr lang="en-US" sz="40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013120"/>
            <a:ext cx="6400800" cy="1152184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Rhonda Daniels, Australian Plants Society</a:t>
            </a:r>
          </a:p>
          <a:p>
            <a:pPr algn="l"/>
            <a:r>
              <a:rPr lang="en-US" dirty="0">
                <a:solidFill>
                  <a:schemeClr val="tx1"/>
                </a:solidFill>
                <a:hlinkClick r:id="rId2"/>
              </a:rPr>
              <a:t>rhdaniels@bigpond.com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2800" y="6400800"/>
            <a:ext cx="1905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PS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099756"/>
            <a:ext cx="1785966" cy="678779"/>
          </a:xfrm>
          <a:prstGeom prst="rect">
            <a:avLst/>
          </a:prstGeom>
        </p:spPr>
      </p:pic>
      <p:pic>
        <p:nvPicPr>
          <p:cNvPr id="9" name="Picture 8" descr="Screen shot 2019-07-14 at 10.38.1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3"/>
          <a:stretch/>
        </p:blipFill>
        <p:spPr>
          <a:xfrm>
            <a:off x="539552" y="1367395"/>
            <a:ext cx="2160240" cy="3501765"/>
          </a:xfrm>
          <a:prstGeom prst="rect">
            <a:avLst/>
          </a:prstGeom>
        </p:spPr>
      </p:pic>
      <p:pic>
        <p:nvPicPr>
          <p:cNvPr id="10" name="Picture 9" descr="IMG_0707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1" r="14397"/>
          <a:stretch/>
        </p:blipFill>
        <p:spPr>
          <a:xfrm>
            <a:off x="5872922" y="1367394"/>
            <a:ext cx="2579756" cy="3501765"/>
          </a:xfrm>
          <a:prstGeom prst="rect">
            <a:avLst/>
          </a:prstGeom>
        </p:spPr>
      </p:pic>
      <p:pic>
        <p:nvPicPr>
          <p:cNvPr id="11" name="Picture 10" descr="Screen shot 2019-07-14 at 9.12.08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1" r="21409"/>
          <a:stretch/>
        </p:blipFill>
        <p:spPr>
          <a:xfrm>
            <a:off x="2858120" y="1371339"/>
            <a:ext cx="2794000" cy="349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4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2533"/>
            <a:ext cx="8229600" cy="48307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Acacias = wattles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Diversity of acacias</a:t>
            </a:r>
            <a:br>
              <a:rPr lang="en-US" sz="2200" dirty="0"/>
            </a:br>
            <a:r>
              <a:rPr lang="en-US" sz="2200" dirty="0"/>
              <a:t>– flowers, foliage, fruit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Local acacias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Aboriginal and </a:t>
            </a:r>
            <a:br>
              <a:rPr lang="en-US" sz="2200" dirty="0"/>
            </a:br>
            <a:r>
              <a:rPr lang="en-US" sz="2200" dirty="0"/>
              <a:t>cultural significance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Acacias in the garden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 descr="IMG_07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53" y="1402574"/>
            <a:ext cx="4224469" cy="3168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1686" y="4211796"/>
            <a:ext cx="194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brownii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RD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Wattles – why wonderful?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94920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About 1,000 </a:t>
            </a:r>
            <a:r>
              <a:rPr lang="en-US" sz="2400" i="1" dirty="0"/>
              <a:t>Acacia</a:t>
            </a:r>
            <a:r>
              <a:rPr lang="en-US" sz="2400" dirty="0"/>
              <a:t> species in Australia</a:t>
            </a:r>
          </a:p>
          <a:p>
            <a:pPr lvl="0"/>
            <a:r>
              <a:rPr lang="en-US" sz="2400" dirty="0"/>
              <a:t>Found in most ecosystems including rainforest</a:t>
            </a:r>
          </a:p>
          <a:p>
            <a:pPr lvl="0"/>
            <a:r>
              <a:rPr lang="en-US" sz="2400" dirty="0"/>
              <a:t>Shrubs to trees</a:t>
            </a:r>
          </a:p>
          <a:p>
            <a:pPr lvl="0"/>
            <a:r>
              <a:rPr lang="en-US" sz="2400" dirty="0"/>
              <a:t>Tough, quick growing, opportunistic</a:t>
            </a:r>
          </a:p>
          <a:p>
            <a:pPr lvl="0"/>
            <a:r>
              <a:rPr lang="en-US" sz="2400" dirty="0"/>
              <a:t>Flower through the year </a:t>
            </a:r>
            <a:r>
              <a:rPr lang="en-US" sz="2400" dirty="0" err="1"/>
              <a:t>inc</a:t>
            </a:r>
            <a:r>
              <a:rPr lang="en-US" sz="2400" dirty="0"/>
              <a:t> winter</a:t>
            </a:r>
          </a:p>
          <a:p>
            <a:pPr lvl="0"/>
            <a:r>
              <a:rPr lang="en-US" sz="2400" dirty="0"/>
              <a:t>A blaze of bright </a:t>
            </a:r>
            <a:r>
              <a:rPr lang="en-US" sz="2400" dirty="0" err="1"/>
              <a:t>colour</a:t>
            </a:r>
            <a:endParaRPr lang="en-US" sz="2400" dirty="0"/>
          </a:p>
          <a:p>
            <a:r>
              <a:rPr lang="en-US" sz="2400" dirty="0"/>
              <a:t>Food source</a:t>
            </a:r>
          </a:p>
          <a:p>
            <a:r>
              <a:rPr lang="en-US" sz="2400" dirty="0"/>
              <a:t>Fix nitrogen in the soil through soil </a:t>
            </a:r>
            <a:br>
              <a:rPr lang="en-US" sz="2400" dirty="0"/>
            </a:br>
            <a:r>
              <a:rPr lang="en-US" sz="2400" dirty="0"/>
              <a:t>bacteria that inhabit and form </a:t>
            </a:r>
            <a:br>
              <a:rPr lang="en-US" sz="2400" dirty="0"/>
            </a:br>
            <a:r>
              <a:rPr lang="en-US" sz="2400" dirty="0"/>
              <a:t>nodules on the roots</a:t>
            </a:r>
          </a:p>
          <a:p>
            <a:pPr lvl="0"/>
            <a:endParaRPr lang="en-AU" sz="2400" dirty="0"/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8-Au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55"/>
          <a:stretch/>
        </p:blipFill>
        <p:spPr>
          <a:xfrm>
            <a:off x="6015216" y="2780928"/>
            <a:ext cx="3122773" cy="4077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38880" y="6488668"/>
            <a:ext cx="199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binervia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RD </a:t>
            </a:r>
          </a:p>
        </p:txBody>
      </p:sp>
    </p:spTree>
    <p:extLst>
      <p:ext uri="{BB962C8B-B14F-4D97-AF65-F5344CB8AC3E}">
        <p14:creationId xmlns:p14="http://schemas.microsoft.com/office/powerpoint/2010/main" val="302792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9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Acacia vs wattle</a:t>
            </a:r>
          </a:p>
          <a:p>
            <a:pPr lvl="0"/>
            <a:r>
              <a:rPr lang="en-US" i="1"/>
              <a:t>Acacia</a:t>
            </a:r>
            <a:r>
              <a:rPr lang="en-US"/>
              <a:t> genus has a complex history – genus and family</a:t>
            </a:r>
          </a:p>
          <a:p>
            <a:pPr lvl="0"/>
            <a:r>
              <a:rPr lang="en-US" i="1"/>
              <a:t>Acacia</a:t>
            </a:r>
            <a:r>
              <a:rPr lang="en-US"/>
              <a:t> is in Fabaceae family (subfamily Mimosoideae)</a:t>
            </a:r>
            <a:r>
              <a:rPr lang="en-US" i="1"/>
              <a:t>,</a:t>
            </a:r>
            <a:br>
              <a:rPr lang="en-US" i="1"/>
            </a:br>
            <a:r>
              <a:rPr lang="en-US"/>
              <a:t>related to peas and sennas</a:t>
            </a:r>
          </a:p>
          <a:p>
            <a:pPr lvl="0"/>
            <a:endParaRPr lang="en-US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Content Placeholder 4" descr="Acacia_carneorum_ANBG_Fagg._jp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8" b="13198"/>
          <a:stretch>
            <a:fillRect/>
          </a:stretch>
        </p:blipFill>
        <p:spPr>
          <a:xfrm>
            <a:off x="-36513" y="3789040"/>
            <a:ext cx="5228224" cy="306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5340" y="6516052"/>
            <a:ext cx="365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carneorum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www.anbg.gov.au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0336"/>
          <a:stretch/>
        </p:blipFill>
        <p:spPr>
          <a:xfrm>
            <a:off x="6335688" y="3933056"/>
            <a:ext cx="2808312" cy="2885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47656" y="2599744"/>
            <a:ext cx="3348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>
                <a:latin typeface="Arial"/>
                <a:cs typeface="Arial"/>
              </a:rPr>
              <a:t>Wattle = Anglo-Saxon word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for interwoven saplings used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in clay/plaster walls for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“wattle and daub” huts</a:t>
            </a:r>
            <a:endParaRPr lang="en-AU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5586" y="3068960"/>
            <a:ext cx="5729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</a:t>
            </a:r>
            <a:r>
              <a:rPr lang="en-US" dirty="0">
                <a:latin typeface="Arial"/>
                <a:cs typeface="Arial"/>
              </a:rPr>
              <a:t> first adopted in 1754 for an African species</a:t>
            </a:r>
          </a:p>
          <a:p>
            <a:r>
              <a:rPr lang="en-US" i="1" dirty="0">
                <a:latin typeface="Arial"/>
                <a:cs typeface="Arial"/>
              </a:rPr>
              <a:t>Acacia</a:t>
            </a:r>
            <a:r>
              <a:rPr lang="en-US" dirty="0">
                <a:latin typeface="Arial"/>
                <a:cs typeface="Arial"/>
              </a:rPr>
              <a:t> derived from Greek ‘</a:t>
            </a:r>
            <a:r>
              <a:rPr lang="en-US" dirty="0" err="1">
                <a:latin typeface="Arial"/>
                <a:cs typeface="Arial"/>
              </a:rPr>
              <a:t>ake</a:t>
            </a:r>
            <a:r>
              <a:rPr lang="en-US" dirty="0">
                <a:latin typeface="Arial"/>
                <a:cs typeface="Arial"/>
              </a:rPr>
              <a:t>’ or ‘</a:t>
            </a:r>
            <a:r>
              <a:rPr lang="en-US" dirty="0" err="1">
                <a:latin typeface="Arial"/>
                <a:cs typeface="Arial"/>
              </a:rPr>
              <a:t>akis</a:t>
            </a:r>
            <a:r>
              <a:rPr lang="en-US" dirty="0">
                <a:latin typeface="Arial"/>
                <a:cs typeface="Arial"/>
              </a:rPr>
              <a:t>’, a sharp point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58378" y="6654552"/>
            <a:ext cx="2728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>
                <a:latin typeface="Arial"/>
                <a:cs typeface="Arial"/>
              </a:rPr>
              <a:t>From wattle and daub to concrete and steel </a:t>
            </a:r>
          </a:p>
        </p:txBody>
      </p:sp>
    </p:spTree>
    <p:extLst>
      <p:ext uri="{BB962C8B-B14F-4D97-AF65-F5344CB8AC3E}">
        <p14:creationId xmlns:p14="http://schemas.microsoft.com/office/powerpoint/2010/main" val="7558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of flowers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229600" cy="5407162"/>
          </a:xfrm>
        </p:spPr>
        <p:txBody>
          <a:bodyPr>
            <a:normAutofit/>
          </a:bodyPr>
          <a:lstStyle/>
          <a:p>
            <a:r>
              <a:rPr lang="en-US"/>
              <a:t>Two types of inflorescence: ball or cylindrical spike</a:t>
            </a:r>
          </a:p>
          <a:p>
            <a:r>
              <a:rPr lang="en-US"/>
              <a:t>Cream, lemon, yellow or gold flowers</a:t>
            </a:r>
          </a:p>
          <a:p>
            <a:r>
              <a:rPr lang="en-US"/>
              <a:t>Many flower in winter, some strongly scented </a:t>
            </a:r>
            <a:endParaRPr lang="en-AU"/>
          </a:p>
          <a:p>
            <a:r>
              <a:rPr lang="en-US"/>
              <a:t>Pollinated by insects</a:t>
            </a:r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/>
              <a:t>Yellow pigment</a:t>
            </a:r>
          </a:p>
          <a:p>
            <a:r>
              <a:rPr lang="en-US"/>
              <a:t>Yellow pigment of </a:t>
            </a:r>
            <a:r>
              <a:rPr lang="en-US" i="1"/>
              <a:t>A. longifolia </a:t>
            </a:r>
            <a:r>
              <a:rPr lang="en-US"/>
              <a:t>is a derivative of kaempferol, </a:t>
            </a:r>
            <a:br>
              <a:rPr lang="en-US"/>
            </a:br>
            <a:r>
              <a:rPr lang="en-US"/>
              <a:t>a natural sunscreen which absorbs UV strongly </a:t>
            </a:r>
          </a:p>
          <a:p>
            <a:r>
              <a:rPr lang="en-US"/>
              <a:t>Stamens are yellow in normal light, but black in UV to insects </a:t>
            </a:r>
          </a:p>
          <a:p>
            <a:r>
              <a:rPr lang="en-US"/>
              <a:t>UV-absorbing pigments act to prevent UV-induced damage to genetic material in flowers</a:t>
            </a:r>
            <a:endParaRPr lang="en-AU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6492875"/>
            <a:ext cx="2937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Source: </a:t>
            </a:r>
            <a:r>
              <a:rPr lang="en-US" sz="1200" i="1">
                <a:latin typeface="Arial"/>
                <a:cs typeface="Arial"/>
              </a:rPr>
              <a:t>Australian Plants, Autumn 2019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710" r="57329" b="7964"/>
          <a:stretch/>
        </p:blipFill>
        <p:spPr>
          <a:xfrm>
            <a:off x="3851919" y="2199691"/>
            <a:ext cx="3384375" cy="25974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4" y="1767671"/>
            <a:ext cx="1800201" cy="2957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68344" y="4681736"/>
            <a:ext cx="15762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latin typeface="Arial"/>
                <a:cs typeface="Arial"/>
              </a:rPr>
              <a:t>Source: Fairley and Moore </a:t>
            </a:r>
          </a:p>
        </p:txBody>
      </p:sp>
    </p:spTree>
    <p:extLst>
      <p:ext uri="{BB962C8B-B14F-4D97-AF65-F5344CB8AC3E}">
        <p14:creationId xmlns:p14="http://schemas.microsoft.com/office/powerpoint/2010/main" val="122256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255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r="5000"/>
          <a:stretch/>
        </p:blipFill>
        <p:spPr>
          <a:xfrm>
            <a:off x="-36512" y="0"/>
            <a:ext cx="9180512" cy="653641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536" y="6440701"/>
            <a:ext cx="3313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binervata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265789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PL180_2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541721"/>
            <a:ext cx="5823743" cy="43678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992" y="5939988"/>
            <a:ext cx="339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terminalis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0" name="Picture 9" descr="PL186_2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1541719"/>
            <a:ext cx="3275856" cy="43678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65980" y="5932448"/>
            <a:ext cx="330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ulicifolia </a:t>
            </a:r>
            <a:r>
              <a:rPr lang="en-US" sz="900">
                <a:latin typeface="Arial"/>
                <a:cs typeface="Arial"/>
              </a:rPr>
              <a:t>Coastal Plants of RNP CD </a:t>
            </a:r>
            <a:r>
              <a:rPr lang="en-US">
                <a:latin typeface="Arial"/>
                <a:cs typeface="Arial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E21A2-2B81-3C9D-AAB5-E2B46A10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9" y="334885"/>
            <a:ext cx="6635080" cy="715962"/>
          </a:xfrm>
        </p:spPr>
        <p:txBody>
          <a:bodyPr/>
          <a:lstStyle/>
          <a:p>
            <a:r>
              <a:rPr lang="en-US" dirty="0"/>
              <a:t>Inflorescence – ball</a:t>
            </a:r>
          </a:p>
        </p:txBody>
      </p:sp>
    </p:spTree>
    <p:extLst>
      <p:ext uri="{BB962C8B-B14F-4D97-AF65-F5344CB8AC3E}">
        <p14:creationId xmlns:p14="http://schemas.microsoft.com/office/powerpoint/2010/main" val="159120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 descr="PL200_2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04" y="0"/>
            <a:ext cx="4499992" cy="59999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3784" y="5941497"/>
            <a:ext cx="357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suaveolens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166565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52" y="332656"/>
            <a:ext cx="6635080" cy="715962"/>
          </a:xfrm>
        </p:spPr>
        <p:txBody>
          <a:bodyPr/>
          <a:lstStyle/>
          <a:p>
            <a:r>
              <a:rPr lang="en-US" dirty="0"/>
              <a:t>Not a wattle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PL82_4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572" y="4136256"/>
            <a:ext cx="3665040" cy="2749128"/>
          </a:xfrm>
          <a:prstGeom prst="rect">
            <a:avLst/>
          </a:prstGeom>
        </p:spPr>
      </p:pic>
      <p:pic>
        <p:nvPicPr>
          <p:cNvPr id="6" name="Picture 5" descr="PL82_2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" y="1143000"/>
            <a:ext cx="5448267" cy="4086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696" y="5301208"/>
            <a:ext cx="3788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Callicoma serratifolia </a:t>
            </a:r>
            <a:r>
              <a:rPr lang="en-US" sz="900">
                <a:latin typeface="Arial"/>
                <a:cs typeface="Arial"/>
              </a:rPr>
              <a:t>Coastal Plants of RNP CD</a:t>
            </a:r>
          </a:p>
          <a:p>
            <a:r>
              <a:rPr lang="en-US">
                <a:latin typeface="Arial"/>
                <a:cs typeface="Arial"/>
              </a:rPr>
              <a:t>(Black wattle, Cunoniaceae) </a:t>
            </a:r>
          </a:p>
        </p:txBody>
      </p:sp>
      <p:sp>
        <p:nvSpPr>
          <p:cNvPr id="8" name="&quot;No&quot; Symbol 7"/>
          <p:cNvSpPr/>
          <p:nvPr/>
        </p:nvSpPr>
        <p:spPr>
          <a:xfrm>
            <a:off x="251520" y="0"/>
            <a:ext cx="1656184" cy="1642194"/>
          </a:xfrm>
          <a:prstGeom prst="noSmoking">
            <a:avLst>
              <a:gd name="adj" fmla="val 8696"/>
            </a:avLst>
          </a:prstGeom>
          <a:solidFill>
            <a:srgbClr val="FF0000">
              <a:alpha val="52000"/>
            </a:srgbClr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6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Flowers – red ball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Acacia leprosa</a:t>
            </a:r>
          </a:p>
          <a:p>
            <a:r>
              <a:rPr lang="en-US"/>
              <a:t>Acacia leprosa ‘Scarlet Blaze’</a:t>
            </a:r>
          </a:p>
          <a:p>
            <a:r>
              <a:rPr lang="en-US"/>
              <a:t>Acacia leprosa ‘Twilight Glow’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 descr="Screen shot 2019-07-14 at 7.45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4932040" cy="3690810"/>
          </a:xfrm>
          <a:prstGeom prst="rect">
            <a:avLst/>
          </a:prstGeom>
        </p:spPr>
      </p:pic>
      <p:pic>
        <p:nvPicPr>
          <p:cNvPr id="6" name="Picture 5" descr="Screen shot 2019-07-14 at 7.46.2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4"/>
          <a:stretch/>
        </p:blipFill>
        <p:spPr>
          <a:xfrm>
            <a:off x="4303128" y="3063691"/>
            <a:ext cx="4877384" cy="3794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220" y="3764039"/>
            <a:ext cx="32116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leprosa </a:t>
            </a:r>
            <a:r>
              <a:rPr lang="en-US">
                <a:latin typeface="Arial"/>
                <a:cs typeface="Arial"/>
              </a:rPr>
              <a:t>‘Scarlet Blaze’</a:t>
            </a:r>
            <a:r>
              <a:rPr lang="en-US" i="1">
                <a:latin typeface="Arial"/>
                <a:cs typeface="Arial"/>
              </a:rPr>
              <a:t> </a:t>
            </a:r>
            <a:r>
              <a:rPr lang="en-US" sz="900">
                <a:latin typeface="Arial"/>
                <a:cs typeface="Arial"/>
              </a:rPr>
              <a:t>www.gardeningwithangus.com.au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36" y="4941168"/>
            <a:ext cx="422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Also </a:t>
            </a:r>
            <a:br>
              <a:rPr lang="en-US">
                <a:latin typeface="Arial"/>
                <a:cs typeface="Arial"/>
              </a:rPr>
            </a:br>
            <a:r>
              <a:rPr lang="en-US" i="1">
                <a:latin typeface="Arial"/>
                <a:cs typeface="Arial"/>
              </a:rPr>
              <a:t>Acacia leprosa x howittii </a:t>
            </a:r>
            <a:r>
              <a:rPr lang="en-US">
                <a:latin typeface="Arial"/>
                <a:cs typeface="Arial"/>
              </a:rPr>
              <a:t>‘Twilight Glow’</a:t>
            </a:r>
            <a:br>
              <a:rPr lang="en-US" sz="1600" i="1">
                <a:latin typeface="Arial"/>
                <a:cs typeface="Arial"/>
              </a:rPr>
            </a:b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466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PL206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"/>
          <a:stretch/>
        </p:blipFill>
        <p:spPr>
          <a:xfrm>
            <a:off x="11572" y="1457399"/>
            <a:ext cx="4084144" cy="54006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873" y="6365483"/>
            <a:ext cx="336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sophorae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6" name="Picture 5" descr="PL39_2z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"/>
          <a:stretch/>
        </p:blipFill>
        <p:spPr>
          <a:xfrm>
            <a:off x="4099578" y="3210319"/>
            <a:ext cx="5040560" cy="36585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43594" y="6412786"/>
            <a:ext cx="331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longifolia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8" name="Picture 7" descr="8-Aug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55"/>
          <a:stretch/>
        </p:blipFill>
        <p:spPr>
          <a:xfrm>
            <a:off x="6690428" y="16713"/>
            <a:ext cx="2448272" cy="31964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16751" y="2800943"/>
            <a:ext cx="199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binervia</a:t>
            </a:r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RD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25E9A-2F6D-0115-559A-42A48C9C4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9" y="334885"/>
            <a:ext cx="6635080" cy="715962"/>
          </a:xfrm>
        </p:spPr>
        <p:txBody>
          <a:bodyPr/>
          <a:lstStyle/>
          <a:p>
            <a:r>
              <a:rPr lang="en-US" dirty="0"/>
              <a:t>Inflorescence – rod</a:t>
            </a:r>
          </a:p>
        </p:txBody>
      </p:sp>
    </p:spTree>
    <p:extLst>
      <p:ext uri="{BB962C8B-B14F-4D97-AF65-F5344CB8AC3E}">
        <p14:creationId xmlns:p14="http://schemas.microsoft.com/office/powerpoint/2010/main" val="86099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DEEA-075F-24E2-9EB7-CAAD2E76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B5CDE-5054-0AFE-05DF-BF194AE40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46438-ED3C-AEA3-7FBB-B79D8A95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 descr="Screen shot 2019-07-14 at 10.38.12 PM.png">
            <a:extLst>
              <a:ext uri="{FF2B5EF4-FFF2-40B4-BE49-F238E27FC236}">
                <a16:creationId xmlns:a16="http://schemas.microsoft.com/office/drawing/2014/main" id="{47D0B017-A957-FEB3-F3FD-249A05F13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0"/>
            <a:ext cx="683951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76D2D9-78BE-98D8-A1BD-1A9450716635}"/>
              </a:ext>
            </a:extLst>
          </p:cNvPr>
          <p:cNvSpPr txBox="1"/>
          <p:nvPr/>
        </p:nvSpPr>
        <p:spPr>
          <a:xfrm>
            <a:off x="1424200" y="6238959"/>
            <a:ext cx="52995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denticulosa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(Sandpaper wattle) </a:t>
            </a:r>
          </a:p>
          <a:p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Deskgram.net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3904480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62" y="275582"/>
            <a:ext cx="8229600" cy="715962"/>
          </a:xfrm>
        </p:spPr>
        <p:txBody>
          <a:bodyPr/>
          <a:lstStyle/>
          <a:p>
            <a:r>
              <a:rPr lang="en-US" dirty="0"/>
              <a:t>Diversity of foliage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18182"/>
            <a:ext cx="6045352" cy="54071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Two groups of acacias: </a:t>
            </a:r>
          </a:p>
          <a:p>
            <a:pPr lvl="1"/>
            <a:r>
              <a:rPr lang="en-US" dirty="0"/>
              <a:t>feathery bipinnate (fern-like) leaves </a:t>
            </a:r>
          </a:p>
          <a:p>
            <a:pPr lvl="1"/>
            <a:r>
              <a:rPr lang="en-US" dirty="0"/>
              <a:t>leaves reduced to phyllodes which are flattened leaf stalks performing the function of leaves</a:t>
            </a:r>
          </a:p>
          <a:p>
            <a:r>
              <a:rPr lang="en-US" dirty="0"/>
              <a:t>All acacias have the bipinnate leaves as seedlings </a:t>
            </a:r>
          </a:p>
          <a:p>
            <a:r>
              <a:rPr lang="en-US" dirty="0"/>
              <a:t>Great diversity in phyllode form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Evolution</a:t>
            </a:r>
          </a:p>
          <a:p>
            <a:r>
              <a:rPr lang="en-US" dirty="0"/>
              <a:t>Bipinnate is ancestral form (from Africa) with many glands, but leaf vulnerable to heat and dryness</a:t>
            </a:r>
          </a:p>
          <a:p>
            <a:r>
              <a:rPr lang="en-US" dirty="0"/>
              <a:t>As Australia dried out, feathery wattles survived in damp, sheltered habitat</a:t>
            </a:r>
          </a:p>
          <a:p>
            <a:r>
              <a:rPr lang="en-US" dirty="0"/>
              <a:t>Phyllode forms evolved in dry continent</a:t>
            </a:r>
          </a:p>
          <a:p>
            <a:r>
              <a:rPr lang="en-US" dirty="0"/>
              <a:t>Tough to reduce evaporation, with one gland and aligned vertically</a:t>
            </a:r>
            <a:endParaRPr lang="en-AU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acaciabaileyana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673" y="2722910"/>
            <a:ext cx="2787327" cy="1858218"/>
          </a:xfrm>
          <a:prstGeom prst="rect">
            <a:avLst/>
          </a:prstGeom>
        </p:spPr>
      </p:pic>
      <p:pic>
        <p:nvPicPr>
          <p:cNvPr id="6" name="Picture 5" descr="acP10100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53136"/>
            <a:ext cx="2814296" cy="2232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6673" y="4211796"/>
            <a:ext cx="198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baileyana</a:t>
            </a:r>
            <a:endParaRPr lang="en-US" sz="900" i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6516052"/>
            <a:ext cx="228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podalyriifolia</a:t>
            </a:r>
            <a:endParaRPr lang="en-US" sz="900" i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5267" t="5177" b="11161"/>
          <a:stretch/>
        </p:blipFill>
        <p:spPr>
          <a:xfrm>
            <a:off x="5501848" y="0"/>
            <a:ext cx="3684649" cy="182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15962"/>
          </a:xfrm>
        </p:spPr>
        <p:txBody>
          <a:bodyPr/>
          <a:lstStyle/>
          <a:p>
            <a:r>
              <a:rPr lang="en-US"/>
              <a:t>Foliage – bipinnate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 descr="PL180_4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980728"/>
            <a:ext cx="6919140" cy="5190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6170748"/>
            <a:ext cx="339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terminalis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3488501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Foliage – phyllodes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 descr="PL270_4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" y="1303882"/>
            <a:ext cx="6432997" cy="48247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12" y="6148944"/>
            <a:ext cx="3468228" cy="37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myrtifolia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1" name="Picture 10" descr="PL229_4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3429000"/>
            <a:ext cx="2571750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48710" y="6350169"/>
            <a:ext cx="17036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linifolia </a:t>
            </a:r>
            <a:br>
              <a:rPr lang="en-US" i="1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3" name="Picture 12" descr="PL186_2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0"/>
            <a:ext cx="2571750" cy="3429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72250" y="2921169"/>
            <a:ext cx="22792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ulicifolia </a:t>
            </a:r>
            <a:br>
              <a:rPr lang="en-US" i="1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338893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and seeds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18182"/>
            <a:ext cx="5135103" cy="5407162"/>
          </a:xfrm>
        </p:spPr>
        <p:txBody>
          <a:bodyPr>
            <a:normAutofit/>
          </a:bodyPr>
          <a:lstStyle/>
          <a:p>
            <a:pPr>
              <a:spcBef>
                <a:spcPts val="1080"/>
              </a:spcBef>
            </a:pPr>
            <a:r>
              <a:rPr lang="en-US" dirty="0"/>
              <a:t>Bean-like pods vary in size and shape </a:t>
            </a:r>
            <a:br>
              <a:rPr lang="en-US" dirty="0"/>
            </a:br>
            <a:r>
              <a:rPr lang="en-US" dirty="0"/>
              <a:t>and split open when ripe</a:t>
            </a:r>
          </a:p>
          <a:p>
            <a:pPr>
              <a:spcBef>
                <a:spcPts val="1080"/>
              </a:spcBef>
            </a:pPr>
            <a:r>
              <a:rPr lang="en-US" dirty="0"/>
              <a:t>Single row of seeds</a:t>
            </a:r>
          </a:p>
          <a:p>
            <a:pPr>
              <a:spcBef>
                <a:spcPts val="1080"/>
              </a:spcBef>
            </a:pPr>
            <a:r>
              <a:rPr lang="en-US" dirty="0"/>
              <a:t>Seeds have tough coat</a:t>
            </a:r>
          </a:p>
          <a:p>
            <a:pPr>
              <a:spcBef>
                <a:spcPts val="1080"/>
              </a:spcBef>
            </a:pPr>
            <a:r>
              <a:rPr lang="en-US" dirty="0"/>
              <a:t>Seeds harvested by ants, </a:t>
            </a:r>
            <a:br>
              <a:rPr lang="en-US" dirty="0"/>
            </a:br>
            <a:r>
              <a:rPr lang="en-US" dirty="0"/>
              <a:t>stored underground</a:t>
            </a:r>
          </a:p>
          <a:p>
            <a:pPr>
              <a:spcBef>
                <a:spcPts val="1080"/>
              </a:spcBef>
            </a:pPr>
            <a:r>
              <a:rPr lang="en-US" dirty="0"/>
              <a:t>Important food source for birds and people (not all seeds are edible)</a:t>
            </a:r>
            <a:endParaRPr lang="en-AU" dirty="0"/>
          </a:p>
          <a:p>
            <a:endParaRPr lang="en-US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2741898" y="6123543"/>
            <a:ext cx="2133600" cy="365125"/>
          </a:xfrm>
        </p:spPr>
        <p:txBody>
          <a:bodyPr/>
          <a:lstStyle/>
          <a:p>
            <a:fld id="{2247FFF5-84EA-5E45-B968-0D6725F43E2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 descr="PL186_3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939" y="3933056"/>
            <a:ext cx="3899925" cy="29249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857" y="6516052"/>
            <a:ext cx="318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ulicifolia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Coastal Plants of RNP CD</a:t>
            </a:r>
          </a:p>
        </p:txBody>
      </p:sp>
      <p:pic>
        <p:nvPicPr>
          <p:cNvPr id="13" name="Picture 12" descr="PL200_3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267" y="27006"/>
            <a:ext cx="2908999" cy="38786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00192" y="3343451"/>
            <a:ext cx="21657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suaveolens </a:t>
            </a:r>
          </a:p>
          <a:p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</a:t>
            </a:r>
          </a:p>
        </p:txBody>
      </p:sp>
    </p:spTree>
    <p:extLst>
      <p:ext uri="{BB962C8B-B14F-4D97-AF65-F5344CB8AC3E}">
        <p14:creationId xmlns:p14="http://schemas.microsoft.com/office/powerpoint/2010/main" val="630723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L281_3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55" y="0"/>
            <a:ext cx="2354945" cy="3135859"/>
          </a:xfrm>
          <a:prstGeom prst="rect">
            <a:avLst/>
          </a:prstGeom>
        </p:spPr>
      </p:pic>
      <p:pic>
        <p:nvPicPr>
          <p:cNvPr id="17" name="Picture 16" descr="PL140_3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07" y="3335791"/>
            <a:ext cx="4729489" cy="35495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14165" y="2636912"/>
            <a:ext cx="201181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floribunda </a:t>
            </a:r>
          </a:p>
          <a:p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12" name="Picture 11" descr="PL39_3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" y="2952"/>
            <a:ext cx="4177209" cy="31329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1612" y="2780928"/>
            <a:ext cx="3315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longifolia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endParaRPr lang="en-US" i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PL229_3z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213" r="-2788" b="-213"/>
          <a:stretch/>
        </p:blipFill>
        <p:spPr>
          <a:xfrm>
            <a:off x="6804" y="3335791"/>
            <a:ext cx="4486384" cy="35495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9745" y="6527085"/>
            <a:ext cx="3110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linifolia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1204" y="6516052"/>
            <a:ext cx="322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maidenii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</a:t>
            </a:r>
          </a:p>
        </p:txBody>
      </p:sp>
      <p:pic>
        <p:nvPicPr>
          <p:cNvPr id="5" name="Picture 4" descr="PL180_3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94" y="0"/>
            <a:ext cx="2351895" cy="31358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188792" y="2636912"/>
            <a:ext cx="198567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terminalis </a:t>
            </a:r>
          </a:p>
          <a:p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37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Acacias – identifying local species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507288" cy="54669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Foliage: feathery or phyllode</a:t>
            </a:r>
          </a:p>
          <a:p>
            <a:pPr lvl="0"/>
            <a:r>
              <a:rPr lang="en-US" dirty="0"/>
              <a:t>Flower: </a:t>
            </a:r>
          </a:p>
          <a:p>
            <a:pPr lvl="1"/>
            <a:r>
              <a:rPr lang="en-US" dirty="0"/>
              <a:t>Shape: ball or rod/spike</a:t>
            </a:r>
          </a:p>
          <a:p>
            <a:pPr lvl="1"/>
            <a:r>
              <a:rPr lang="en-US" dirty="0"/>
              <a:t>Colour: cream/lemon or yellow</a:t>
            </a:r>
          </a:p>
          <a:p>
            <a:r>
              <a:rPr lang="en-US" dirty="0"/>
              <a:t>Pod: shape, colour, texture </a:t>
            </a:r>
          </a:p>
          <a:p>
            <a:pPr marL="0" indent="0">
              <a:buNone/>
            </a:pPr>
            <a:endParaRPr lang="en-AU" i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 descr="9780731812110"/>
          <p:cNvPicPr/>
          <p:nvPr/>
        </p:nvPicPr>
        <p:blipFill>
          <a:blip r:embed="rId2"/>
          <a:srcRect l="5669" r="5669"/>
          <a:stretch>
            <a:fillRect/>
          </a:stretch>
        </p:blipFill>
        <p:spPr bwMode="auto">
          <a:xfrm>
            <a:off x="755576" y="3940813"/>
            <a:ext cx="2016224" cy="226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D-RN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0651" y="3940813"/>
            <a:ext cx="2207813" cy="223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duct_905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067944" y="3915431"/>
            <a:ext cx="1585494" cy="2263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342900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36 species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9912" y="342900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60 species + 12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4248" y="343212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11 species</a:t>
            </a:r>
          </a:p>
        </p:txBody>
      </p:sp>
    </p:spTree>
    <p:extLst>
      <p:ext uri="{BB962C8B-B14F-4D97-AF65-F5344CB8AC3E}">
        <p14:creationId xmlns:p14="http://schemas.microsoft.com/office/powerpoint/2010/main" val="3796208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Acacia pubescens </a:t>
            </a:r>
            <a:r>
              <a:rPr lang="en-US"/>
              <a:t>(Downy wattle)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6912768" cy="4830763"/>
          </a:xfrm>
        </p:spPr>
        <p:txBody>
          <a:bodyPr/>
          <a:lstStyle/>
          <a:p>
            <a:r>
              <a:rPr lang="en-US" dirty="0"/>
              <a:t>Rare species found in open forest on clay soils</a:t>
            </a:r>
          </a:p>
          <a:p>
            <a:r>
              <a:rPr lang="en-US" dirty="0"/>
              <a:t>Found inner western Sydney</a:t>
            </a:r>
          </a:p>
          <a:p>
            <a:r>
              <a:rPr lang="en-US" i="1" dirty="0"/>
              <a:t>pubescens</a:t>
            </a:r>
            <a:r>
              <a:rPr lang="en-US" dirty="0"/>
              <a:t> = finely hairy (branchlets)</a:t>
            </a:r>
          </a:p>
          <a:p>
            <a:r>
              <a:rPr lang="en-US" dirty="0"/>
              <a:t>Bushy shrub 1–3 m, bright yellow flowers, blueish pods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 descr="Screen shot 2019-07-14 at 9.11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01" y="3068961"/>
            <a:ext cx="4501200" cy="2998283"/>
          </a:xfrm>
          <a:prstGeom prst="rect">
            <a:avLst/>
          </a:prstGeom>
        </p:spPr>
      </p:pic>
      <p:pic>
        <p:nvPicPr>
          <p:cNvPr id="6" name="Picture 5" descr="Screen shot 2019-07-14 at 9.12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8961"/>
            <a:ext cx="4612653" cy="3031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144" y="6100570"/>
            <a:ext cx="407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pubescens </a:t>
            </a:r>
            <a:r>
              <a:rPr lang="en-US" sz="900">
                <a:latin typeface="Arial"/>
                <a:cs typeface="Arial"/>
              </a:rPr>
              <a:t>www.anpsa.org.au</a:t>
            </a:r>
          </a:p>
        </p:txBody>
      </p:sp>
    </p:spTree>
    <p:extLst>
      <p:ext uri="{BB962C8B-B14F-4D97-AF65-F5344CB8AC3E}">
        <p14:creationId xmlns:p14="http://schemas.microsoft.com/office/powerpoint/2010/main" val="1867677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Aboriginal uses of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2291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Seeds extracted from pods ground into a flour and roasted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(check reference books before eating)</a:t>
            </a:r>
            <a:endParaRPr lang="en-AU" dirty="0">
              <a:solidFill>
                <a:srgbClr val="FF0000"/>
              </a:solidFill>
            </a:endParaRPr>
          </a:p>
          <a:p>
            <a:pPr lvl="0"/>
            <a:r>
              <a:rPr lang="en-US" dirty="0"/>
              <a:t>Gum from some species (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i="1" dirty="0"/>
              <a:t>Acacia </a:t>
            </a:r>
            <a:r>
              <a:rPr lang="en-US" i="1" dirty="0" err="1"/>
              <a:t>decurrens</a:t>
            </a:r>
            <a:r>
              <a:rPr lang="en-US" dirty="0"/>
              <a:t>) mixed with water and used for food (also gum </a:t>
            </a:r>
            <a:r>
              <a:rPr lang="en-US"/>
              <a:t>arabic)</a:t>
            </a:r>
            <a:endParaRPr lang="en-AU" dirty="0"/>
          </a:p>
          <a:p>
            <a:pPr lvl="0"/>
            <a:r>
              <a:rPr lang="en-US" dirty="0"/>
              <a:t>Bark and leaves thrown into water as fish poisons, with the tannins used to </a:t>
            </a:r>
            <a:r>
              <a:rPr lang="en-US" dirty="0" err="1"/>
              <a:t>stupify</a:t>
            </a:r>
            <a:r>
              <a:rPr lang="en-US" dirty="0"/>
              <a:t> fish</a:t>
            </a:r>
            <a:endParaRPr lang="en-AU" dirty="0"/>
          </a:p>
          <a:p>
            <a:pPr lvl="0"/>
            <a:r>
              <a:rPr lang="en-US" dirty="0"/>
              <a:t>Bark and leaves used for medicinal purposes</a:t>
            </a:r>
          </a:p>
          <a:p>
            <a:pPr lvl="0"/>
            <a:r>
              <a:rPr lang="en-US" dirty="0"/>
              <a:t>Grubs under bark and roots eaten</a:t>
            </a:r>
            <a:br>
              <a:rPr lang="en-US" dirty="0"/>
            </a:br>
            <a:r>
              <a:rPr lang="en-US" dirty="0"/>
              <a:t> – </a:t>
            </a:r>
            <a:r>
              <a:rPr lang="en-US" dirty="0" err="1"/>
              <a:t>witchetty</a:t>
            </a:r>
            <a:r>
              <a:rPr lang="en-US" dirty="0"/>
              <a:t> grubs (</a:t>
            </a:r>
            <a:r>
              <a:rPr lang="en-US" dirty="0" err="1"/>
              <a:t>witjuri</a:t>
            </a:r>
            <a:r>
              <a:rPr lang="en-US" dirty="0"/>
              <a:t>) under </a:t>
            </a:r>
            <a:r>
              <a:rPr lang="en-US" i="1" dirty="0"/>
              <a:t>Acacia </a:t>
            </a:r>
            <a:r>
              <a:rPr lang="en-US" i="1" dirty="0" err="1"/>
              <a:t>kempeana</a:t>
            </a:r>
            <a:endParaRPr lang="en-US" i="1" dirty="0"/>
          </a:p>
          <a:p>
            <a:pPr lvl="0"/>
            <a:r>
              <a:rPr lang="en-US" dirty="0"/>
              <a:t>Timber used for weapons and tools</a:t>
            </a:r>
            <a:endParaRPr lang="en-AU" dirty="0"/>
          </a:p>
          <a:p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Picture 3" descr="Screen shot 2019-07-16 at 9.28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17466"/>
            <a:ext cx="3635896" cy="24405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23455" y="6600709"/>
            <a:ext cx="1525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www.worldwidewattle.com</a:t>
            </a:r>
          </a:p>
        </p:txBody>
      </p:sp>
    </p:spTree>
    <p:extLst>
      <p:ext uri="{BB962C8B-B14F-4D97-AF65-F5344CB8AC3E}">
        <p14:creationId xmlns:p14="http://schemas.microsoft.com/office/powerpoint/2010/main" val="4151398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Cultural significance – other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22912"/>
          </a:xfrm>
        </p:spPr>
        <p:txBody>
          <a:bodyPr>
            <a:normAutofit/>
          </a:bodyPr>
          <a:lstStyle/>
          <a:p>
            <a:r>
              <a:rPr lang="en-US" dirty="0"/>
              <a:t>Wattle saplings used to make wattle and daub huts</a:t>
            </a:r>
            <a:endParaRPr lang="en-AU" dirty="0"/>
          </a:p>
          <a:p>
            <a:pPr lvl="0"/>
            <a:r>
              <a:rPr lang="en-US" dirty="0"/>
              <a:t>Bark of pinnate-leaved trees boiled in water as a tea substitute </a:t>
            </a:r>
            <a:br>
              <a:rPr lang="en-US" dirty="0"/>
            </a:br>
            <a:r>
              <a:rPr lang="en-US" dirty="0"/>
              <a:t>due to the tannins</a:t>
            </a:r>
            <a:endParaRPr lang="en-AU" dirty="0"/>
          </a:p>
          <a:p>
            <a:pPr lvl="0"/>
            <a:r>
              <a:rPr lang="en-US" dirty="0"/>
              <a:t>Tannins from acacias used in the leather industry:</a:t>
            </a:r>
          </a:p>
          <a:p>
            <a:pPr lvl="1"/>
            <a:r>
              <a:rPr lang="en-US" i="1" dirty="0"/>
              <a:t>A. </a:t>
            </a:r>
            <a:r>
              <a:rPr lang="en-US" i="1" dirty="0" err="1"/>
              <a:t>pycnantha</a:t>
            </a:r>
            <a:r>
              <a:rPr lang="en-US" i="1" dirty="0"/>
              <a:t> </a:t>
            </a:r>
            <a:r>
              <a:rPr lang="en-US" dirty="0"/>
              <a:t>has almost 50% tannic acid</a:t>
            </a:r>
          </a:p>
          <a:p>
            <a:pPr lvl="1"/>
            <a:r>
              <a:rPr lang="en-US" i="1" dirty="0"/>
              <a:t>A. </a:t>
            </a:r>
            <a:r>
              <a:rPr lang="en-US" i="1" dirty="0" err="1"/>
              <a:t>decurrens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/>
              <a:t>A. </a:t>
            </a:r>
            <a:r>
              <a:rPr lang="en-US" i="1" dirty="0" err="1"/>
              <a:t>mearnsii</a:t>
            </a:r>
            <a:r>
              <a:rPr lang="en-US" dirty="0"/>
              <a:t> have 20–30% tannic acid</a:t>
            </a:r>
          </a:p>
          <a:p>
            <a:pPr lvl="1"/>
            <a:r>
              <a:rPr lang="en-US" dirty="0"/>
              <a:t>150 kg of bark from 1 tree</a:t>
            </a:r>
            <a:endParaRPr lang="en-AU" dirty="0"/>
          </a:p>
          <a:p>
            <a:r>
              <a:rPr lang="en-AU" dirty="0"/>
              <a:t>Wood (</a:t>
            </a:r>
            <a:r>
              <a:rPr lang="en-AU" dirty="0" err="1"/>
              <a:t>eg</a:t>
            </a:r>
            <a:r>
              <a:rPr lang="en-AU" dirty="0"/>
              <a:t> </a:t>
            </a:r>
            <a:r>
              <a:rPr lang="en-AU" i="1" dirty="0"/>
              <a:t>Acacia melanoxylon</a:t>
            </a:r>
            <a:r>
              <a:rPr lang="en-AU" dirty="0"/>
              <a:t>) used in furniture making</a:t>
            </a:r>
            <a:r>
              <a:rPr lang="en-AU" dirty="0">
                <a:effectLst/>
              </a:rPr>
              <a:t> </a:t>
            </a:r>
          </a:p>
          <a:p>
            <a:r>
              <a:rPr lang="en-AU" dirty="0"/>
              <a:t>Now: wattleseed flavouring for biscuits, icecream, drinks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 descr="Screen shot 2019-07-15 at 9.31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09120"/>
            <a:ext cx="2267744" cy="226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17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you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229600" cy="5407162"/>
          </a:xfrm>
        </p:spPr>
        <p:txBody>
          <a:bodyPr>
            <a:normAutofit/>
          </a:bodyPr>
          <a:lstStyle/>
          <a:p>
            <a:pPr lvl="0"/>
            <a:r>
              <a:rPr lang="en-US"/>
              <a:t>Our national floral emblem is </a:t>
            </a:r>
            <a:r>
              <a:rPr lang="en-US" i="1"/>
              <a:t>Acacia pycnantha </a:t>
            </a:r>
            <a:br>
              <a:rPr lang="en-US" i="1"/>
            </a:br>
            <a:r>
              <a:rPr lang="en-US"/>
              <a:t>(Golden wattle), proclaimed in 1988</a:t>
            </a:r>
          </a:p>
          <a:p>
            <a:r>
              <a:rPr lang="en-US" i="1"/>
              <a:t>P</a:t>
            </a:r>
            <a:r>
              <a:rPr lang="en-AU" i="1"/>
              <a:t>ycnantha</a:t>
            </a:r>
            <a:r>
              <a:rPr lang="en-AU"/>
              <a:t> from the Greek words </a:t>
            </a:r>
            <a:br>
              <a:rPr lang="en-AU"/>
            </a:br>
            <a:r>
              <a:rPr lang="en-AU" i="1"/>
              <a:t>pyknos</a:t>
            </a:r>
            <a:r>
              <a:rPr lang="en-AU"/>
              <a:t> (dense) and </a:t>
            </a:r>
            <a:r>
              <a:rPr lang="en-AU" i="1"/>
              <a:t>anthos</a:t>
            </a:r>
            <a:r>
              <a:rPr lang="en-AU"/>
              <a:t> (flowers)</a:t>
            </a:r>
          </a:p>
          <a:p>
            <a:r>
              <a:rPr lang="en-AU"/>
              <a:t>Widespread and important in tanning industry</a:t>
            </a:r>
            <a:endParaRPr lang="en-US"/>
          </a:p>
          <a:p>
            <a:pPr marL="0" lvl="0" indent="0">
              <a:buNone/>
            </a:pPr>
            <a:endParaRPr lang="en-US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4" descr="stamp-acacia-pycnantha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484" y="0"/>
            <a:ext cx="1961315" cy="2348880"/>
          </a:xfrm>
          <a:prstGeom prst="rect">
            <a:avLst/>
          </a:prstGeom>
        </p:spPr>
      </p:pic>
      <p:pic>
        <p:nvPicPr>
          <p:cNvPr id="4" name="Picture 3" descr="pycnant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36" y="3141382"/>
            <a:ext cx="4248472" cy="3734129"/>
          </a:xfrm>
          <a:prstGeom prst="rect">
            <a:avLst/>
          </a:prstGeom>
        </p:spPr>
      </p:pic>
      <p:pic>
        <p:nvPicPr>
          <p:cNvPr id="8" name="Picture 7" descr="Aus-tran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" y="3501008"/>
            <a:ext cx="4730452" cy="224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14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May Gibbs’ wattle babies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1" name="Picture 10" descr="Wattle bab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68760"/>
            <a:ext cx="2706781" cy="4536504"/>
          </a:xfrm>
          <a:prstGeom prst="rect">
            <a:avLst/>
          </a:prstGeom>
        </p:spPr>
      </p:pic>
      <p:pic>
        <p:nvPicPr>
          <p:cNvPr id="12" name="Picture 11" descr="Wattle babies-ro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68760"/>
            <a:ext cx="2956288" cy="45365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12" y="5805264"/>
            <a:ext cx="3293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Arial"/>
                <a:cs typeface="Arial"/>
              </a:rPr>
              <a:t>From State Library of NSW</a:t>
            </a:r>
          </a:p>
          <a:p>
            <a:r>
              <a:rPr lang="en-US" sz="900">
                <a:latin typeface="Arial"/>
                <a:cs typeface="Arial"/>
              </a:rPr>
              <a:t>Copyright: The Northcott Society and Cerebral Palsy Alliance</a:t>
            </a:r>
          </a:p>
        </p:txBody>
      </p:sp>
      <p:pic>
        <p:nvPicPr>
          <p:cNvPr id="14" name="Picture 13" descr="Wattle babies-pod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68760"/>
            <a:ext cx="331920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13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Symbols – Order of Australia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Designed by Stuart Devlin in 1975, </a:t>
            </a:r>
            <a:br>
              <a:rPr lang="en-US"/>
            </a:br>
            <a:r>
              <a:rPr lang="en-US"/>
              <a:t>inspired by individual wattle blossom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 descr="Screen shot 2019-07-15 at 7.05.1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"/>
          <a:stretch/>
        </p:blipFill>
        <p:spPr>
          <a:xfrm>
            <a:off x="107504" y="2132856"/>
            <a:ext cx="89334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84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 descr="coat-of-ar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0496"/>
            <a:ext cx="7620000" cy="589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3296" y="5949280"/>
            <a:ext cx="2714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Possibly</a:t>
            </a:r>
            <a:r>
              <a:rPr lang="en-US" i="1">
                <a:latin typeface="Arial"/>
                <a:cs typeface="Arial"/>
              </a:rPr>
              <a:t> Acacia buxifolia</a:t>
            </a:r>
            <a:endParaRPr lang="en-US" sz="90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500" y="6309320"/>
            <a:ext cx="1525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Arial"/>
                <a:cs typeface="Arial"/>
              </a:rPr>
              <a:t>www.worldwidewattle.com</a:t>
            </a:r>
          </a:p>
        </p:txBody>
      </p:sp>
    </p:spTree>
    <p:extLst>
      <p:ext uri="{BB962C8B-B14F-4D97-AF65-F5344CB8AC3E}">
        <p14:creationId xmlns:p14="http://schemas.microsoft.com/office/powerpoint/2010/main" val="431124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15962"/>
          </a:xfrm>
        </p:spPr>
        <p:txBody>
          <a:bodyPr/>
          <a:lstStyle/>
          <a:p>
            <a:r>
              <a:rPr lang="en-US" dirty="0"/>
              <a:t>National Wattle Day – 1 September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94730"/>
            <a:ext cx="8496944" cy="4830763"/>
          </a:xfrm>
        </p:spPr>
        <p:txBody>
          <a:bodyPr/>
          <a:lstStyle/>
          <a:p>
            <a:r>
              <a:rPr lang="en-AU" dirty="0"/>
              <a:t>Floral emblem gazetted in 1988</a:t>
            </a:r>
          </a:p>
          <a:p>
            <a:r>
              <a:rPr lang="en-AU" dirty="0"/>
              <a:t>Wattle Day declared in 1992</a:t>
            </a:r>
          </a:p>
          <a:p>
            <a:r>
              <a:rPr lang="en-AU" dirty="0"/>
              <a:t>Wattle Day Association founded in 1998 to raise awareness of the day:</a:t>
            </a:r>
            <a:br>
              <a:rPr lang="en-AU" dirty="0"/>
            </a:br>
            <a:r>
              <a:rPr lang="en-AU" dirty="0"/>
              <a:t>“a celebration of Australia – its land and its people”</a:t>
            </a:r>
          </a:p>
          <a:p>
            <a:r>
              <a:rPr lang="en-AU" dirty="0">
                <a:hlinkClick r:id="rId2"/>
              </a:rPr>
              <a:t>www.wattleday.asn.au</a:t>
            </a:r>
            <a:r>
              <a:rPr lang="en-AU" dirty="0"/>
              <a:t> 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Celebrate!</a:t>
            </a:r>
          </a:p>
          <a:p>
            <a:r>
              <a:rPr lang="en-AU" dirty="0"/>
              <a:t>Wear a sprig of wattle</a:t>
            </a:r>
          </a:p>
          <a:p>
            <a:r>
              <a:rPr lang="en-AU" dirty="0"/>
              <a:t>Go for a walk to enjoy local wattles</a:t>
            </a:r>
          </a:p>
          <a:p>
            <a:r>
              <a:rPr lang="en-AU" dirty="0"/>
              <a:t>Organise a picnic, lunch, tea or BBQ</a:t>
            </a:r>
          </a:p>
          <a:p>
            <a:endParaRPr lang="en-AU" dirty="0"/>
          </a:p>
          <a:p>
            <a:endParaRPr lang="en-AU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3127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prionotes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praemorsa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menziesii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28082" y="393322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coccinea</a:t>
            </a:r>
          </a:p>
        </p:txBody>
      </p:sp>
      <p:pic>
        <p:nvPicPr>
          <p:cNvPr id="4" name="Picture 3" descr="Screen shot 2019-07-15 at 6.13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7" y="2802230"/>
            <a:ext cx="3128223" cy="40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66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Acacias in the garden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99"/>
            <a:ext cx="8579296" cy="534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Growing acacias</a:t>
            </a:r>
            <a:endParaRPr lang="en-AU" dirty="0"/>
          </a:p>
          <a:p>
            <a:r>
              <a:rPr lang="en-US" dirty="0"/>
              <a:t>Acacias are fast growing, but look out for borers</a:t>
            </a:r>
            <a:endParaRPr lang="en-AU" dirty="0"/>
          </a:p>
          <a:p>
            <a:pPr lvl="0"/>
            <a:r>
              <a:rPr lang="en-US" dirty="0"/>
              <a:t>Prune after flowering</a:t>
            </a:r>
          </a:p>
          <a:p>
            <a:pPr lvl="0"/>
            <a:endParaRPr lang="en-AU" dirty="0"/>
          </a:p>
          <a:p>
            <a:pPr marL="0" indent="0">
              <a:buNone/>
            </a:pPr>
            <a:r>
              <a:rPr lang="en-AU" b="1" dirty="0"/>
              <a:t>Propagating acacias</a:t>
            </a:r>
            <a:endParaRPr lang="en-AU" dirty="0"/>
          </a:p>
          <a:p>
            <a:r>
              <a:rPr lang="en-US" dirty="0"/>
              <a:t>Seeds have a very hard coat and need fire or abrasion to germinate </a:t>
            </a:r>
          </a:p>
          <a:p>
            <a:r>
              <a:rPr lang="en-US" dirty="0"/>
              <a:t>Scarify (wear away) the seed coat with sandpaper or</a:t>
            </a:r>
            <a:br>
              <a:rPr lang="en-US" dirty="0"/>
            </a:br>
            <a:r>
              <a:rPr lang="en-US" dirty="0"/>
              <a:t> pour boiling water over and soak to soften the coat </a:t>
            </a:r>
          </a:p>
          <a:p>
            <a:r>
              <a:rPr lang="en-US" dirty="0"/>
              <a:t>Harder to grow by cutting</a:t>
            </a:r>
          </a:p>
          <a:p>
            <a:r>
              <a:rPr lang="en-US" dirty="0"/>
              <a:t>Roots smell like garlic (nitrifying root bacteria nodules)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pPr marL="0" indent="0">
              <a:buNone/>
            </a:pPr>
            <a:r>
              <a:rPr lang="en-AU" b="1" dirty="0"/>
              <a:t>Buying acacias</a:t>
            </a:r>
            <a:endParaRPr lang="en-AU" dirty="0"/>
          </a:p>
          <a:p>
            <a:pPr lvl="0"/>
            <a:r>
              <a:rPr lang="en-US" dirty="0"/>
              <a:t>Local: Sutherland Council Nursery, 345 The Boulevarde, Gymea</a:t>
            </a:r>
            <a:endParaRPr lang="en-AU" dirty="0"/>
          </a:p>
          <a:p>
            <a:pPr lvl="0"/>
            <a:r>
              <a:rPr lang="en-US" dirty="0"/>
              <a:t>Cultivars: Sydney Wildflower Nursery, 9 Veno St, Heathcote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Acacias in the garden – cultivars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9624" y="4145305"/>
            <a:ext cx="31142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</a:t>
            </a:r>
            <a:r>
              <a:rPr lang="en-AU" i="1">
                <a:latin typeface="Arial "/>
                <a:cs typeface="Arial "/>
              </a:rPr>
              <a:t>cognata </a:t>
            </a:r>
            <a:r>
              <a:rPr lang="en-AU">
                <a:latin typeface="Arial "/>
                <a:cs typeface="Arial "/>
              </a:rPr>
              <a:t>‘Lime Magik’</a:t>
            </a:r>
          </a:p>
          <a:p>
            <a:r>
              <a:rPr lang="en-AU" sz="900">
                <a:latin typeface="Arial "/>
                <a:cs typeface="Arial "/>
              </a:rPr>
              <a:t>www.gardeningwithangus.com.au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4725144"/>
            <a:ext cx="3754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Shrubs</a:t>
            </a:r>
          </a:p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AU" i="1" dirty="0" err="1">
                <a:latin typeface="Arial "/>
                <a:cs typeface="Arial "/>
              </a:rPr>
              <a:t>cognata</a:t>
            </a:r>
            <a:endParaRPr lang="en-AU" i="1" dirty="0">
              <a:latin typeface="Arial "/>
              <a:cs typeface="Arial "/>
            </a:endParaRPr>
          </a:p>
          <a:p>
            <a:r>
              <a:rPr lang="en-AU" dirty="0">
                <a:latin typeface="Arial "/>
                <a:cs typeface="Arial "/>
              </a:rPr>
              <a:t>‘Limelight’, ‘Mini Cog’, ‘Fettucine’, ‘Green Mist’, ‘Bower Beauty’</a:t>
            </a:r>
          </a:p>
          <a:p>
            <a:endParaRPr lang="en-AU" dirty="0">
              <a:latin typeface="Arial "/>
              <a:cs typeface="Arial "/>
            </a:endParaRPr>
          </a:p>
          <a:p>
            <a:r>
              <a:rPr lang="en-AU" dirty="0">
                <a:latin typeface="Arial "/>
                <a:cs typeface="Arial "/>
              </a:rPr>
              <a:t>Groundcover / Standard</a:t>
            </a:r>
          </a:p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AU" i="1" dirty="0" err="1">
                <a:latin typeface="Arial "/>
                <a:cs typeface="Arial "/>
              </a:rPr>
              <a:t>cognata</a:t>
            </a:r>
            <a:r>
              <a:rPr lang="en-AU" i="1" dirty="0">
                <a:latin typeface="Arial "/>
                <a:cs typeface="Arial "/>
              </a:rPr>
              <a:t> </a:t>
            </a:r>
            <a:r>
              <a:rPr lang="en-AU" dirty="0">
                <a:latin typeface="Arial "/>
                <a:cs typeface="Arial "/>
              </a:rPr>
              <a:t>‘Waterfall</a:t>
            </a:r>
          </a:p>
        </p:txBody>
      </p:sp>
      <p:pic>
        <p:nvPicPr>
          <p:cNvPr id="12" name="Content Placeholder 11" descr="Screen shot 2019-07-14 at 9.38.4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" b="2601"/>
          <a:stretch>
            <a:fillRect/>
          </a:stretch>
        </p:blipFill>
        <p:spPr>
          <a:xfrm>
            <a:off x="251520" y="1197372"/>
            <a:ext cx="4900430" cy="2876545"/>
          </a:xfr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10088" y="4149080"/>
            <a:ext cx="296026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</a:t>
            </a:r>
            <a:r>
              <a:rPr lang="en-AU" i="1">
                <a:latin typeface="Arial "/>
                <a:cs typeface="Arial "/>
              </a:rPr>
              <a:t>howittii</a:t>
            </a:r>
            <a:r>
              <a:rPr lang="en-AU">
                <a:latin typeface="Arial "/>
                <a:cs typeface="Arial "/>
              </a:rPr>
              <a:t> ‘Honey Bun’</a:t>
            </a:r>
          </a:p>
          <a:p>
            <a:r>
              <a:rPr lang="en-AU" sz="900">
                <a:latin typeface="Arial "/>
                <a:cs typeface="Arial "/>
              </a:rPr>
              <a:t>www.gardeningwithangus.com.au</a:t>
            </a: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0088" y="4797152"/>
            <a:ext cx="3105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Groundcover</a:t>
            </a:r>
          </a:p>
          <a:p>
            <a:r>
              <a:rPr lang="en-US" i="1">
                <a:latin typeface="Arial"/>
                <a:cs typeface="Arial"/>
              </a:rPr>
              <a:t>Acacia </a:t>
            </a:r>
            <a:r>
              <a:rPr lang="en-AU" i="1">
                <a:latin typeface="Arial "/>
                <a:cs typeface="Arial "/>
              </a:rPr>
              <a:t>howittii</a:t>
            </a:r>
            <a:r>
              <a:rPr lang="en-AU">
                <a:latin typeface="Arial "/>
                <a:cs typeface="Arial "/>
              </a:rPr>
              <a:t> ‘Green Wave’</a:t>
            </a:r>
          </a:p>
          <a:p>
            <a:endParaRPr lang="en-US">
              <a:latin typeface="Arial"/>
              <a:cs typeface="Arial"/>
            </a:endParaRPr>
          </a:p>
        </p:txBody>
      </p:sp>
      <p:pic>
        <p:nvPicPr>
          <p:cNvPr id="15" name="Picture 14" descr="Screen shot 2019-07-14 at 9.36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642" y="1196752"/>
            <a:ext cx="3856958" cy="29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64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44044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amblygona </a:t>
            </a:r>
            <a:r>
              <a:rPr lang="en-US" sz="900">
                <a:latin typeface="Arial"/>
                <a:cs typeface="Arial"/>
              </a:rPr>
              <a:t>www.austplants.com.au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12" y="2996952"/>
            <a:ext cx="296129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baileyana </a:t>
            </a:r>
            <a:r>
              <a:rPr lang="en-US">
                <a:latin typeface="Arial"/>
                <a:cs typeface="Arial"/>
              </a:rPr>
              <a:t>prostrate</a:t>
            </a:r>
          </a:p>
          <a:p>
            <a:r>
              <a:rPr lang="en-AU" sz="900">
                <a:latin typeface="Arial "/>
                <a:cs typeface="Arial "/>
              </a:rPr>
              <a:t>www.gardeningwithangus.com.au</a:t>
            </a: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7737" y="3989381"/>
            <a:ext cx="310532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US" i="1" dirty="0" err="1">
                <a:latin typeface="Arial"/>
                <a:cs typeface="Arial"/>
              </a:rPr>
              <a:t>howittii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‘Green Wave’</a:t>
            </a:r>
            <a:br>
              <a:rPr lang="en-US" dirty="0">
                <a:latin typeface="Arial"/>
                <a:cs typeface="Arial"/>
              </a:rPr>
            </a:br>
            <a:r>
              <a:rPr lang="en-US" sz="900" dirty="0" err="1">
                <a:latin typeface="Arial"/>
                <a:cs typeface="Arial"/>
              </a:rPr>
              <a:t>www.bushlandflora.com.au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3799" y="5157192"/>
            <a:ext cx="392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Groundcovers</a:t>
            </a:r>
          </a:p>
          <a:p>
            <a:r>
              <a:rPr lang="en-US" i="1">
                <a:latin typeface="Arial"/>
                <a:cs typeface="Arial"/>
              </a:rPr>
              <a:t>Acacia saligna </a:t>
            </a:r>
            <a:r>
              <a:rPr lang="en-US">
                <a:latin typeface="Arial"/>
                <a:cs typeface="Arial"/>
              </a:rPr>
              <a:t>‘Springtime Cascade’</a:t>
            </a:r>
          </a:p>
          <a:p>
            <a:r>
              <a:rPr lang="en-US" i="1">
                <a:latin typeface="Arial"/>
                <a:cs typeface="Arial"/>
              </a:rPr>
              <a:t>Acacia cultriformis </a:t>
            </a:r>
            <a:r>
              <a:rPr lang="en-US">
                <a:latin typeface="Arial"/>
                <a:cs typeface="Arial"/>
              </a:rPr>
              <a:t>‘Cascade’</a:t>
            </a:r>
          </a:p>
        </p:txBody>
      </p:sp>
      <p:pic>
        <p:nvPicPr>
          <p:cNvPr id="9" name="Content Placeholder 8" descr="Screen shot 2019-07-14 at 9.39.5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9" b="4289"/>
          <a:stretch>
            <a:fillRect/>
          </a:stretch>
        </p:blipFill>
        <p:spPr>
          <a:xfrm>
            <a:off x="-36512" y="-27384"/>
            <a:ext cx="5200758" cy="3052837"/>
          </a:xfrm>
        </p:spPr>
      </p:pic>
      <p:pic>
        <p:nvPicPr>
          <p:cNvPr id="11" name="Picture 10" descr="Screen shot 2019-07-14 at 9.50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363"/>
            <a:ext cx="4211960" cy="2807974"/>
          </a:xfrm>
          <a:prstGeom prst="rect">
            <a:avLst/>
          </a:prstGeom>
        </p:spPr>
      </p:pic>
      <p:pic>
        <p:nvPicPr>
          <p:cNvPr id="12" name="Picture 11" descr="Screen shot 2019-07-14 at 9.58.0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17700"/>
            <a:ext cx="3608288" cy="392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3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15962"/>
          </a:xfrm>
        </p:spPr>
        <p:txBody>
          <a:bodyPr/>
          <a:lstStyle/>
          <a:p>
            <a:r>
              <a:rPr lang="en-US" dirty="0"/>
              <a:t>Too common!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3127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prionotes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praemorsa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menziesii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28082" y="393322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coccinea</a:t>
            </a:r>
          </a:p>
        </p:txBody>
      </p:sp>
      <p:pic>
        <p:nvPicPr>
          <p:cNvPr id="4" name="Picture 3" descr="Screen shot 2019-07-14 at 8.55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" y="1484785"/>
            <a:ext cx="2965361" cy="41110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12" y="5620313"/>
            <a:ext cx="3494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podalyriifolia </a:t>
            </a:r>
            <a:r>
              <a:rPr lang="en-US" sz="900">
                <a:latin typeface="Arial"/>
                <a:cs typeface="Arial"/>
              </a:rPr>
              <a:t>www.anbg.gov.au</a:t>
            </a:r>
          </a:p>
          <a:p>
            <a:r>
              <a:rPr lang="en-US">
                <a:latin typeface="Arial"/>
                <a:cs typeface="Arial"/>
              </a:rPr>
              <a:t>(Queensland silver dollar wattle)</a:t>
            </a:r>
          </a:p>
        </p:txBody>
      </p:sp>
      <p:pic>
        <p:nvPicPr>
          <p:cNvPr id="15" name="Picture 14" descr="acaciabaileyana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877" y="1484784"/>
            <a:ext cx="6148636" cy="40990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6778" y="5583875"/>
            <a:ext cx="4226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baileyana </a:t>
            </a:r>
            <a:r>
              <a:rPr lang="en-US">
                <a:latin typeface="Arial"/>
                <a:cs typeface="Arial"/>
              </a:rPr>
              <a:t>(Cootamundra wattle)</a:t>
            </a:r>
          </a:p>
        </p:txBody>
      </p:sp>
    </p:spTree>
    <p:extLst>
      <p:ext uri="{BB962C8B-B14F-4D97-AF65-F5344CB8AC3E}">
        <p14:creationId xmlns:p14="http://schemas.microsoft.com/office/powerpoint/2010/main" val="355293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716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>
                <a:solidFill>
                  <a:srgbClr val="FF0000"/>
                </a:solidFill>
              </a:rPr>
              <a:t>False: 	Acacias cause allergies</a:t>
            </a:r>
          </a:p>
          <a:p>
            <a:pPr marL="901700" lvl="0" indent="-901700">
              <a:buNone/>
            </a:pPr>
            <a:r>
              <a:rPr lang="en-US"/>
              <a:t>Fact: 	Acacias have large, sticky, heavy pollen which is dispersed by insects, not blown by wind, and is unlikely to cause allergies</a:t>
            </a:r>
            <a:br>
              <a:rPr lang="en-US"/>
            </a:br>
            <a:r>
              <a:rPr lang="en-US"/>
              <a:t>People may be sensitive to fragrant oils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AU">
                <a:solidFill>
                  <a:srgbClr val="FF0000"/>
                </a:solidFill>
              </a:rPr>
              <a:t>False: 	Acacias are too short-lived for gardens</a:t>
            </a:r>
          </a:p>
          <a:p>
            <a:pPr marL="0" lvl="0" indent="0">
              <a:buNone/>
            </a:pPr>
            <a:r>
              <a:rPr lang="en-AU"/>
              <a:t>Fact: 	Fast-growing, provide canopy and ecosysem, subject to borers</a:t>
            </a:r>
          </a:p>
          <a:p>
            <a:pPr marL="0" indent="0">
              <a:buNone/>
            </a:pPr>
            <a:r>
              <a:rPr lang="en-AU"/>
              <a:t>Fact: 	</a:t>
            </a:r>
            <a:r>
              <a:rPr lang="en-AU" i="1"/>
              <a:t>Acacia aneura </a:t>
            </a:r>
            <a:r>
              <a:rPr lang="en-AU"/>
              <a:t>(mulga) is very long lived</a:t>
            </a:r>
            <a:endParaRPr lang="en-US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 descr="Screen shot 2019-07-14 at 9.32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3783892"/>
            <a:ext cx="4610100" cy="309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6446" y="6488668"/>
            <a:ext cx="3186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aneura 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(mulga wattle)</a:t>
            </a:r>
          </a:p>
        </p:txBody>
      </p:sp>
    </p:spTree>
    <p:extLst>
      <p:ext uri="{BB962C8B-B14F-4D97-AF65-F5344CB8AC3E}">
        <p14:creationId xmlns:p14="http://schemas.microsoft.com/office/powerpoint/2010/main" val="1187018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8782"/>
            <a:ext cx="8686800" cy="715962"/>
          </a:xfrm>
        </p:spPr>
        <p:txBody>
          <a:bodyPr>
            <a:noAutofit/>
          </a:bodyPr>
          <a:lstStyle/>
          <a:p>
            <a:r>
              <a:rPr lang="en-US" sz="3000" dirty="0"/>
              <a:t>Joseph Banks Native Plants Reserve, Kareela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34541"/>
            <a:ext cx="5544616" cy="51583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Established in 1969 by Sutherland Council as a Cook bicentenary project 1770–1970 </a:t>
            </a:r>
          </a:p>
          <a:p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anniversary in 2020</a:t>
            </a:r>
          </a:p>
          <a:p>
            <a:r>
              <a:rPr lang="en-US" dirty="0"/>
              <a:t>Named after Sir Joseph Banks, </a:t>
            </a:r>
            <a:br>
              <a:rPr lang="en-US" dirty="0"/>
            </a:br>
            <a:r>
              <a:rPr lang="en-US" dirty="0"/>
              <a:t>naturalist and patron of the sciences</a:t>
            </a:r>
          </a:p>
          <a:p>
            <a:pPr lvl="0"/>
            <a:r>
              <a:rPr lang="en-US" dirty="0"/>
              <a:t>Acacia garden plus natural areas</a:t>
            </a:r>
            <a:br>
              <a:rPr lang="en-US" dirty="0"/>
            </a:br>
            <a:r>
              <a:rPr lang="en-US" dirty="0"/>
              <a:t>with labelled plants</a:t>
            </a:r>
            <a:endParaRPr lang="en-AU" dirty="0"/>
          </a:p>
          <a:p>
            <a:endParaRPr lang="en-AU" dirty="0"/>
          </a:p>
          <a:p>
            <a:pPr lvl="0"/>
            <a:r>
              <a:rPr lang="en-US" dirty="0"/>
              <a:t>Similar reserves established at similar time:</a:t>
            </a:r>
          </a:p>
          <a:p>
            <a:pPr lvl="1"/>
            <a:r>
              <a:rPr lang="en-US" dirty="0"/>
              <a:t>Sylvan Grove at Picnic Point </a:t>
            </a:r>
          </a:p>
          <a:p>
            <a:pPr lvl="1"/>
            <a:r>
              <a:rPr lang="en-US" dirty="0"/>
              <a:t>Stony Range at Dee Why </a:t>
            </a:r>
          </a:p>
          <a:p>
            <a:pPr lvl="1"/>
            <a:r>
              <a:rPr lang="en-US" dirty="0"/>
              <a:t>Ku-ring-gai Wildflower Garden</a:t>
            </a:r>
            <a:endParaRPr lang="en-AU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5" descr="Banksia by R Danie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25" y="1412776"/>
            <a:ext cx="3132348" cy="41764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5192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2" descr="DSCN318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52407" y="6488668"/>
            <a:ext cx="1835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Ralph Cartwright</a:t>
            </a:r>
          </a:p>
        </p:txBody>
      </p:sp>
    </p:spTree>
    <p:extLst>
      <p:ext uri="{BB962C8B-B14F-4D97-AF65-F5344CB8AC3E}">
        <p14:creationId xmlns:p14="http://schemas.microsoft.com/office/powerpoint/2010/main" val="2856796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15043"/>
            <a:ext cx="5328716" cy="715962"/>
          </a:xfrm>
        </p:spPr>
        <p:txBody>
          <a:bodyPr>
            <a:normAutofit/>
          </a:bodyPr>
          <a:lstStyle/>
          <a:p>
            <a:r>
              <a:rPr lang="en-US" dirty="0"/>
              <a:t>Acacia garden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8122" y="6516052"/>
            <a:ext cx="584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2014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6136" y="3512041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solidFill>
                  <a:schemeClr val="bg1"/>
                </a:solidFill>
                <a:latin typeface="Arial"/>
                <a:cs typeface="Arial"/>
              </a:rPr>
              <a:t>From APS East Hills newsletter May 2018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3900" y="6488668"/>
            <a:ext cx="378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macradenia 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(zig-zag wattle)</a:t>
            </a:r>
          </a:p>
        </p:txBody>
      </p:sp>
      <p:pic>
        <p:nvPicPr>
          <p:cNvPr id="6" name="Picture 5" descr="Screen shot 2019-07-14 at 10.29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7" y="2210146"/>
            <a:ext cx="5422243" cy="40475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161" y="5807516"/>
            <a:ext cx="4293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aphylla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(leafless wattle) </a:t>
            </a:r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wikipedia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  <p:pic>
        <p:nvPicPr>
          <p:cNvPr id="12" name="Picture 11" descr="Screen shot 2019-07-14 at 10.33.1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/>
          <a:stretch/>
        </p:blipFill>
        <p:spPr>
          <a:xfrm>
            <a:off x="5470655" y="3438392"/>
            <a:ext cx="3728904" cy="2819345"/>
          </a:xfrm>
          <a:prstGeom prst="rect">
            <a:avLst/>
          </a:prstGeom>
        </p:spPr>
      </p:pic>
      <p:pic>
        <p:nvPicPr>
          <p:cNvPr id="16" name="Picture 15" descr="Screen shot 2019-07-14 at 10.33.43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t="4551" r="2662"/>
          <a:stretch/>
        </p:blipFill>
        <p:spPr>
          <a:xfrm>
            <a:off x="5474364" y="24199"/>
            <a:ext cx="3669636" cy="34048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35203" y="2852936"/>
            <a:ext cx="36302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triptera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(spurwing wattle)</a:t>
            </a:r>
          </a:p>
          <a:p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wikipedia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3684164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Content Placeholder 4" descr="Acacia-DSCN29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sp>
        <p:nvSpPr>
          <p:cNvPr id="6" name="Slide Number Placeholder 3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47FFF5-84EA-5E45-B968-0D6725F43E2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 descr="DSCN40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8" name="Picture 7" descr="DSCN40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9" name="Picture 8" descr="DSCN26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453336"/>
            <a:ext cx="2204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macradenia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004066"/>
            <a:ext cx="228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podalyriifolia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059668"/>
            <a:ext cx="188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fimbriata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4676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5" descr="6-Ju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25" y="81166"/>
            <a:ext cx="29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glaucoptera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sz="900">
                <a:solidFill>
                  <a:schemeClr val="bg1"/>
                </a:solidFill>
                <a:latin typeface="Arial "/>
                <a:cs typeface="Arial "/>
              </a:rPr>
              <a:t>RD</a:t>
            </a:r>
          </a:p>
        </p:txBody>
      </p:sp>
    </p:spTree>
    <p:extLst>
      <p:ext uri="{BB962C8B-B14F-4D97-AF65-F5344CB8AC3E}">
        <p14:creationId xmlns:p14="http://schemas.microsoft.com/office/powerpoint/2010/main" val="601656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 descr="8-Au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0610"/>
            <a:ext cx="29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binervia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sz="900">
                <a:solidFill>
                  <a:schemeClr val="bg1"/>
                </a:solidFill>
                <a:latin typeface="Arial "/>
                <a:cs typeface="Arial "/>
              </a:rPr>
              <a:t>RD</a:t>
            </a:r>
          </a:p>
        </p:txBody>
      </p:sp>
    </p:spTree>
    <p:extLst>
      <p:ext uri="{BB962C8B-B14F-4D97-AF65-F5344CB8AC3E}">
        <p14:creationId xmlns:p14="http://schemas.microsoft.com/office/powerpoint/2010/main" val="32879172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cacia_fimbriata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7" b="10867"/>
          <a:stretch>
            <a:fillRect/>
          </a:stretch>
        </p:blipFill>
        <p:spPr>
          <a:xfrm>
            <a:off x="-36512" y="440800"/>
            <a:ext cx="9180512" cy="538894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1612" y="5445224"/>
            <a:ext cx="2113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fimbriata </a:t>
            </a:r>
            <a:r>
              <a:rPr lang="en-US" sz="900" dirty="0" err="1">
                <a:solidFill>
                  <a:schemeClr val="bg1"/>
                </a:solidFill>
                <a:latin typeface="Arial"/>
                <a:cs typeface="Arial"/>
              </a:rPr>
              <a:t>RD</a:t>
            </a:r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3702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553200" cy="5238328"/>
          </a:xfrm>
        </p:spPr>
        <p:txBody>
          <a:bodyPr>
            <a:normAutofit/>
          </a:bodyPr>
          <a:lstStyle/>
          <a:p>
            <a:r>
              <a:rPr lang="en-AU" dirty="0"/>
              <a:t>Acacia Study Group of the Australian Native Plants Society (Australia) with regular newsletter  </a:t>
            </a:r>
            <a:r>
              <a:rPr lang="en-AU" dirty="0">
                <a:solidFill>
                  <a:srgbClr val="008040"/>
                </a:solidFill>
              </a:rPr>
              <a:t>FREE </a:t>
            </a:r>
            <a:r>
              <a:rPr lang="en-AU" u="sng" dirty="0">
                <a:hlinkClick r:id="rId2"/>
              </a:rPr>
              <a:t>www.anpsa.org.au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/>
              <a:t>Hitchcock, M. (2012) </a:t>
            </a:r>
            <a:r>
              <a:rPr lang="en-AU" i="1" dirty="0"/>
              <a:t>A Celebration of Wattle: Australia’s National Emblem</a:t>
            </a:r>
            <a:r>
              <a:rPr lang="en-AU" dirty="0"/>
              <a:t>.</a:t>
            </a:r>
          </a:p>
          <a:p>
            <a:r>
              <a:rPr lang="en-AU" dirty="0"/>
              <a:t>Robinson, L. (2003) </a:t>
            </a:r>
            <a:r>
              <a:rPr lang="en-AU" i="1" dirty="0"/>
              <a:t>Field Guide to the Native Plants of Sydney</a:t>
            </a:r>
            <a:r>
              <a:rPr lang="en-AU" dirty="0"/>
              <a:t>, Kangaroo Press.</a:t>
            </a:r>
          </a:p>
          <a:p>
            <a:endParaRPr lang="en-AU" dirty="0"/>
          </a:p>
          <a:p>
            <a:r>
              <a:rPr lang="en-AU" dirty="0"/>
              <a:t>WATTLE version 3 (2023) </a:t>
            </a:r>
            <a:br>
              <a:rPr lang="en-AU" dirty="0"/>
            </a:br>
            <a:r>
              <a:rPr lang="en-AU" dirty="0"/>
              <a:t>interactive identification online + app $9.95, </a:t>
            </a:r>
            <a:r>
              <a:rPr lang="en-AU" dirty="0">
                <a:hlinkClick r:id="rId3"/>
              </a:rPr>
              <a:t>https://apps.lucidcentral.org/wattle</a:t>
            </a:r>
            <a:r>
              <a:rPr lang="en-AU" dirty="0"/>
              <a:t> </a:t>
            </a:r>
            <a:endParaRPr lang="en-AU" dirty="0">
              <a:effectLst/>
            </a:endParaRPr>
          </a:p>
          <a:p>
            <a:r>
              <a:rPr lang="en-AU" dirty="0">
                <a:hlinkClick r:id="rId4"/>
              </a:rPr>
              <a:t>www.worldwidewattle.com</a:t>
            </a:r>
            <a:r>
              <a:rPr lang="en-AU" dirty="0"/>
              <a:t>  (WA Herbarium)</a:t>
            </a:r>
            <a:r>
              <a:rPr lang="en-AU" i="1" dirty="0"/>
              <a:t> </a:t>
            </a:r>
          </a:p>
          <a:p>
            <a:r>
              <a:rPr lang="en-AU" i="1" dirty="0"/>
              <a:t>Coastal Plants of Royal National Park </a:t>
            </a:r>
            <a:r>
              <a:rPr lang="en-AU" i="1" dirty="0" err="1"/>
              <a:t>CD-Rom</a:t>
            </a:r>
            <a:r>
              <a:rPr lang="en-AU" dirty="0"/>
              <a:t> (2006) Australian Plants Society Sutherland </a:t>
            </a:r>
          </a:p>
          <a:p>
            <a:endParaRPr lang="en-A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7" name="Picture 6" descr="Screen shot 2019-07-15 at 6.53.4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668" y="4156"/>
            <a:ext cx="2035844" cy="2704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B6774-A409-56BC-5B96-7057BB2B2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669" y="2894056"/>
            <a:ext cx="1999332" cy="395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3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Amazing acacias!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363272" cy="5407162"/>
          </a:xfrm>
        </p:spPr>
        <p:txBody>
          <a:bodyPr>
            <a:normAutofit/>
          </a:bodyPr>
          <a:lstStyle/>
          <a:p>
            <a:r>
              <a:rPr lang="en-US" dirty="0"/>
              <a:t>1,000 species in Australia + cultivars = there’s one for every spot</a:t>
            </a:r>
          </a:p>
          <a:p>
            <a:pPr lvl="0"/>
            <a:r>
              <a:rPr lang="en-US" dirty="0"/>
              <a:t>2 types of flower arrangements and 2 types of foliage</a:t>
            </a:r>
          </a:p>
          <a:p>
            <a:pPr lvl="0"/>
            <a:r>
              <a:rPr lang="en-US" dirty="0"/>
              <a:t>Our national floral emblem is </a:t>
            </a:r>
            <a:r>
              <a:rPr lang="en-US" i="1" dirty="0"/>
              <a:t>Acacia </a:t>
            </a:r>
            <a:r>
              <a:rPr lang="en-US" i="1" dirty="0" err="1"/>
              <a:t>pycnantha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Celebrate Wattle Day on 1 September</a:t>
            </a:r>
          </a:p>
          <a:p>
            <a:pPr lvl="0"/>
            <a:r>
              <a:rPr lang="en-US" dirty="0"/>
              <a:t>Acacias unlikely to cause allergies as pollen is dispersed by insects</a:t>
            </a:r>
          </a:p>
          <a:p>
            <a:pPr lvl="0"/>
            <a:r>
              <a:rPr lang="en-AU" dirty="0">
                <a:solidFill>
                  <a:srgbClr val="000000"/>
                </a:solidFill>
              </a:rPr>
              <a:t>Acacias are fast growing and good for gardens</a:t>
            </a:r>
          </a:p>
          <a:p>
            <a:pPr lvl="0"/>
            <a:endParaRPr lang="en-AU" dirty="0">
              <a:solidFill>
                <a:srgbClr val="000000"/>
              </a:solidFill>
            </a:endParaRPr>
          </a:p>
          <a:p>
            <a:pPr lvl="0"/>
            <a:r>
              <a:rPr lang="en-AU" dirty="0">
                <a:solidFill>
                  <a:srgbClr val="000000"/>
                </a:solidFill>
              </a:rPr>
              <a:t>Have a closer look at an amazing acacia near you!</a:t>
            </a:r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7" name="Picture 6" descr="PL255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5" t="23324" r="6743" b="20830"/>
          <a:stretch/>
        </p:blipFill>
        <p:spPr>
          <a:xfrm>
            <a:off x="3347864" y="4221089"/>
            <a:ext cx="2938892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1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1723</Words>
  <Application>Microsoft Macintosh PowerPoint</Application>
  <PresentationFormat>On-screen Show (4:3)</PresentationFormat>
  <Paragraphs>304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Arial </vt:lpstr>
      <vt:lpstr>Calibri</vt:lpstr>
      <vt:lpstr>Office Theme</vt:lpstr>
      <vt:lpstr>Wonderful world of wattles </vt:lpstr>
      <vt:lpstr>Outline</vt:lpstr>
      <vt:lpstr>Wattles – why wonderful?</vt:lpstr>
      <vt:lpstr>All about acacias</vt:lpstr>
      <vt:lpstr>Diversity of flowers</vt:lpstr>
      <vt:lpstr>PowerPoint Presentation</vt:lpstr>
      <vt:lpstr>Inflorescence – ball</vt:lpstr>
      <vt:lpstr>PowerPoint Presentation</vt:lpstr>
      <vt:lpstr>Not a wattle</vt:lpstr>
      <vt:lpstr>Flowers – red ball </vt:lpstr>
      <vt:lpstr>Inflorescence – rod</vt:lpstr>
      <vt:lpstr>PowerPoint Presentation</vt:lpstr>
      <vt:lpstr>Diversity of foliage</vt:lpstr>
      <vt:lpstr>Foliage – bipinnate</vt:lpstr>
      <vt:lpstr>Foliage – phyllodes </vt:lpstr>
      <vt:lpstr>Fruit and seeds</vt:lpstr>
      <vt:lpstr>PowerPoint Presentation</vt:lpstr>
      <vt:lpstr>Acacias – identifying local species </vt:lpstr>
      <vt:lpstr>Acacia pubescens (Downy wattle)</vt:lpstr>
      <vt:lpstr>Aboriginal uses of acacias</vt:lpstr>
      <vt:lpstr>Cultural significance – other uses</vt:lpstr>
      <vt:lpstr>Did you know?</vt:lpstr>
      <vt:lpstr>May Gibbs’ wattle babies</vt:lpstr>
      <vt:lpstr>Symbols – Order of Australia</vt:lpstr>
      <vt:lpstr>PowerPoint Presentation</vt:lpstr>
      <vt:lpstr>National Wattle Day – 1 September</vt:lpstr>
      <vt:lpstr>Acacias in the garden</vt:lpstr>
      <vt:lpstr>Acacias in the garden – cultivars  </vt:lpstr>
      <vt:lpstr>PowerPoint Presentation</vt:lpstr>
      <vt:lpstr>Too common!</vt:lpstr>
      <vt:lpstr>Myths</vt:lpstr>
      <vt:lpstr>Joseph Banks Native Plants Reserve, Kareela</vt:lpstr>
      <vt:lpstr>PowerPoint Presentation</vt:lpstr>
      <vt:lpstr>Acacia garden</vt:lpstr>
      <vt:lpstr>PowerPoint Presentation</vt:lpstr>
      <vt:lpstr>PowerPoint Presentation</vt:lpstr>
      <vt:lpstr>PowerPoint Presentation</vt:lpstr>
      <vt:lpstr>PowerPoint Presentation</vt:lpstr>
      <vt:lpstr>More on acacias</vt:lpstr>
      <vt:lpstr>Amazing acacias!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beauty of bark</dc:title>
  <dc:creator>Rhonda Daniels</dc:creator>
  <cp:lastModifiedBy>Rhonda Daniels</cp:lastModifiedBy>
  <cp:revision>323</cp:revision>
  <cp:lastPrinted>2023-11-20T05:58:40Z</cp:lastPrinted>
  <dcterms:created xsi:type="dcterms:W3CDTF">2013-10-17T10:11:10Z</dcterms:created>
  <dcterms:modified xsi:type="dcterms:W3CDTF">2023-11-20T06:09:29Z</dcterms:modified>
</cp:coreProperties>
</file>